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409" r:id="rId2"/>
    <p:sldId id="257" r:id="rId3"/>
    <p:sldId id="258" r:id="rId4"/>
    <p:sldId id="405" r:id="rId5"/>
    <p:sldId id="272" r:id="rId6"/>
    <p:sldId id="273" r:id="rId7"/>
    <p:sldId id="275" r:id="rId8"/>
    <p:sldId id="276" r:id="rId9"/>
    <p:sldId id="277" r:id="rId10"/>
    <p:sldId id="278" r:id="rId11"/>
    <p:sldId id="274" r:id="rId12"/>
    <p:sldId id="279" r:id="rId13"/>
    <p:sldId id="404" r:id="rId14"/>
    <p:sldId id="406" r:id="rId15"/>
    <p:sldId id="407" r:id="rId16"/>
    <p:sldId id="403" r:id="rId17"/>
    <p:sldId id="395" r:id="rId18"/>
    <p:sldId id="397" r:id="rId19"/>
    <p:sldId id="398" r:id="rId20"/>
    <p:sldId id="399" r:id="rId21"/>
    <p:sldId id="402" r:id="rId22"/>
    <p:sldId id="401" r:id="rId23"/>
    <p:sldId id="259" r:id="rId24"/>
    <p:sldId id="260" r:id="rId25"/>
    <p:sldId id="270" r:id="rId26"/>
    <p:sldId id="261" r:id="rId27"/>
    <p:sldId id="262" r:id="rId28"/>
    <p:sldId id="263" r:id="rId29"/>
    <p:sldId id="264" r:id="rId30"/>
    <p:sldId id="265" r:id="rId31"/>
    <p:sldId id="266" r:id="rId32"/>
    <p:sldId id="267" r:id="rId33"/>
    <p:sldId id="269" r:id="rId34"/>
    <p:sldId id="40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741" autoAdjust="0"/>
  </p:normalViewPr>
  <p:slideViewPr>
    <p:cSldViewPr snapToGrid="0">
      <p:cViewPr varScale="1">
        <p:scale>
          <a:sx n="65" d="100"/>
          <a:sy n="65" d="100"/>
        </p:scale>
        <p:origin x="8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eenriquez\Desktop\ranking%20pib.xls"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LUIS\Desktop\Impactos%20Pol.Industrial-20Jun2018\Figuras\Impactos%20Econom&#237;a%20PI%2027-06-2018.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LUIS\Desktop\Impactos%20Pol.Industrial-20Jun2018\Figuras\Impactos%20Econom&#237;a%20PI%2027-06-2018.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Hoja_de_c_lculo_de_Microsoft_Excel1.xlsx"/></Relationships>
</file>

<file path=ppt/charts/_rels/chart3.xml.rels><?xml version="1.0" encoding="UTF-8" standalone="yes"?>
<Relationships xmlns="http://schemas.openxmlformats.org/package/2006/relationships"><Relationship Id="rId1" Type="http://schemas.openxmlformats.org/officeDocument/2006/relationships/oleObject" Target="file:///C:\Users\eenriquez\AppData\Local\Microsoft\Windows\Temporary%20Internet%20Files\Content.Outlook\BNGO3IEV\IED%20ECUADOR.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D:\Base%20de%20datos%20MIPRO\VARIOS\2018-06-13%20Cifras%20sector%20externo.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1" Type="http://schemas.openxmlformats.org/officeDocument/2006/relationships/oleObject" Target="file:///C:\Users\eenriquez\AppData\Local\Temp\Trade_Map_-_Lista_de_los_productos_exportados_por_Ecuador.xl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Hoja_de_c_lculo_de_Microsoft_Excel2.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Hoja_de_c_lculo_de_Microsoft_Excel3.xlsx"/></Relationships>
</file>

<file path=ppt/charts/_rels/chart9.xml.rels><?xml version="1.0" encoding="UTF-8" standalone="yes"?>
<Relationships xmlns="http://schemas.openxmlformats.org/package/2006/relationships"><Relationship Id="rId1" Type="http://schemas.openxmlformats.org/officeDocument/2006/relationships/package" Target="../embeddings/Hoja_de_c_lculo_de_Microsoft_Excel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567930653405171"/>
          <c:y val="7.7163134972241525E-4"/>
          <c:w val="0.75432069346594866"/>
          <c:h val="0.94740854375876449"/>
        </c:manualLayout>
      </c:layout>
      <c:barChart>
        <c:barDir val="bar"/>
        <c:grouping val="clustered"/>
        <c:varyColors val="0"/>
        <c:ser>
          <c:idx val="0"/>
          <c:order val="0"/>
          <c:spPr>
            <a:solidFill>
              <a:schemeClr val="bg1">
                <a:lumMod val="75000"/>
              </a:schemeClr>
            </a:solidFill>
          </c:spPr>
          <c:invertIfNegative val="0"/>
          <c:dPt>
            <c:idx val="0"/>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1-B4AA-4652-B672-64EF32AB0492}"/>
              </c:ext>
            </c:extLst>
          </c:dPt>
          <c:dPt>
            <c:idx val="4"/>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3-B4AA-4652-B672-64EF32AB0492}"/>
              </c:ext>
            </c:extLst>
          </c:dPt>
          <c:dPt>
            <c:idx val="5"/>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5-B4AA-4652-B672-64EF32AB0492}"/>
              </c:ext>
            </c:extLst>
          </c:dPt>
          <c:dPt>
            <c:idx val="7"/>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7-B4AA-4652-B672-64EF32AB0492}"/>
              </c:ext>
            </c:extLst>
          </c:dPt>
          <c:dPt>
            <c:idx val="8"/>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9-B4AA-4652-B672-64EF32AB0492}"/>
              </c:ext>
            </c:extLst>
          </c:dPt>
          <c:dPt>
            <c:idx val="12"/>
            <c:invertIfNegative val="0"/>
            <c:bubble3D val="0"/>
            <c:spPr>
              <a:solidFill>
                <a:srgbClr val="FFC000"/>
              </a:solidFill>
              <a:ln w="15875">
                <a:solidFill>
                  <a:schemeClr val="tx1"/>
                </a:solidFill>
              </a:ln>
            </c:spPr>
            <c:extLst xmlns:c16r2="http://schemas.microsoft.com/office/drawing/2015/06/chart">
              <c:ext xmlns:c16="http://schemas.microsoft.com/office/drawing/2014/chart" uri="{C3380CC4-5D6E-409C-BE32-E72D297353CC}">
                <c16:uniqueId val="{0000000B-B4AA-4652-B672-64EF32AB0492}"/>
              </c:ext>
            </c:extLst>
          </c:dPt>
          <c:dPt>
            <c:idx val="19"/>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D-B4AA-4652-B672-64EF32AB0492}"/>
              </c:ext>
            </c:extLst>
          </c:dPt>
          <c:dPt>
            <c:idx val="21"/>
            <c:invertIfNegative val="0"/>
            <c:bubble3D val="0"/>
            <c:spPr>
              <a:solidFill>
                <a:schemeClr val="accent1">
                  <a:lumMod val="60000"/>
                  <a:lumOff val="40000"/>
                </a:schemeClr>
              </a:solidFill>
            </c:spPr>
            <c:extLst xmlns:c16r2="http://schemas.microsoft.com/office/drawing/2015/06/chart">
              <c:ext xmlns:c16="http://schemas.microsoft.com/office/drawing/2014/chart" uri="{C3380CC4-5D6E-409C-BE32-E72D297353CC}">
                <c16:uniqueId val="{0000000F-B4AA-4652-B672-64EF32AB0492}"/>
              </c:ext>
            </c:extLst>
          </c:dPt>
          <c:dLbls>
            <c:spPr>
              <a:noFill/>
              <a:ln>
                <a:noFill/>
              </a:ln>
              <a:effectLst/>
            </c:spPr>
            <c:txPr>
              <a:bodyPr/>
              <a:lstStyle/>
              <a:p>
                <a:pPr>
                  <a:defRPr sz="1600"/>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PPPGDP!$A$28:$A$77</c:f>
              <c:strCache>
                <c:ptCount val="22"/>
                <c:pt idx="0">
                  <c:v>Argentina</c:v>
                </c:pt>
                <c:pt idx="1">
                  <c:v>Países Bajos</c:v>
                </c:pt>
                <c:pt idx="2">
                  <c:v>Filipinas</c:v>
                </c:pt>
                <c:pt idx="3">
                  <c:v>Sudáfrica</c:v>
                </c:pt>
                <c:pt idx="4">
                  <c:v>Colombia</c:v>
                </c:pt>
                <c:pt idx="5">
                  <c:v>Chile</c:v>
                </c:pt>
                <c:pt idx="6">
                  <c:v>Austria</c:v>
                </c:pt>
                <c:pt idx="7">
                  <c:v>Perú</c:v>
                </c:pt>
                <c:pt idx="8">
                  <c:v>Venezuela</c:v>
                </c:pt>
                <c:pt idx="9">
                  <c:v>Israel</c:v>
                </c:pt>
                <c:pt idx="10">
                  <c:v>Portugal</c:v>
                </c:pt>
                <c:pt idx="11">
                  <c:v>Grecia</c:v>
                </c:pt>
                <c:pt idx="12">
                  <c:v>Ecuador</c:v>
                </c:pt>
                <c:pt idx="13">
                  <c:v>Angola</c:v>
                </c:pt>
                <c:pt idx="14">
                  <c:v>Nueva Zelanda</c:v>
                </c:pt>
                <c:pt idx="15">
                  <c:v>Sudán</c:v>
                </c:pt>
                <c:pt idx="16">
                  <c:v>Omán</c:v>
                </c:pt>
                <c:pt idx="17">
                  <c:v>República Eslovaca</c:v>
                </c:pt>
                <c:pt idx="18">
                  <c:v>Belarús</c:v>
                </c:pt>
                <c:pt idx="19">
                  <c:v>República Dominicana</c:v>
                </c:pt>
                <c:pt idx="20">
                  <c:v>Bulgaria</c:v>
                </c:pt>
                <c:pt idx="21">
                  <c:v>Guatemala</c:v>
                </c:pt>
              </c:strCache>
            </c:strRef>
          </c:cat>
          <c:val>
            <c:numRef>
              <c:f>PPPGDP!$AM$28:$AM$77</c:f>
              <c:numCache>
                <c:formatCode>#,##0</c:formatCode>
                <c:ptCount val="22"/>
                <c:pt idx="0">
                  <c:v>920.24900000000002</c:v>
                </c:pt>
                <c:pt idx="1">
                  <c:v>916.07799999999997</c:v>
                </c:pt>
                <c:pt idx="2">
                  <c:v>875.572</c:v>
                </c:pt>
                <c:pt idx="3">
                  <c:v>765.56799999999976</c:v>
                </c:pt>
                <c:pt idx="4">
                  <c:v>714.00400000000002</c:v>
                </c:pt>
                <c:pt idx="5">
                  <c:v>451.07</c:v>
                </c:pt>
                <c:pt idx="6">
                  <c:v>439.57499999999999</c:v>
                </c:pt>
                <c:pt idx="7">
                  <c:v>424.38499999999999</c:v>
                </c:pt>
                <c:pt idx="8">
                  <c:v>380.74299999999999</c:v>
                </c:pt>
                <c:pt idx="9">
                  <c:v>316.4849999999999</c:v>
                </c:pt>
                <c:pt idx="10">
                  <c:v>313.43699999999984</c:v>
                </c:pt>
                <c:pt idx="11">
                  <c:v>298.678</c:v>
                </c:pt>
                <c:pt idx="12">
                  <c:v>192.637</c:v>
                </c:pt>
                <c:pt idx="13">
                  <c:v>190.29</c:v>
                </c:pt>
                <c:pt idx="14">
                  <c:v>188.60300000000001</c:v>
                </c:pt>
                <c:pt idx="15">
                  <c:v>187.03</c:v>
                </c:pt>
                <c:pt idx="16">
                  <c:v>186.61199999999999</c:v>
                </c:pt>
                <c:pt idx="17">
                  <c:v>179.36500000000001</c:v>
                </c:pt>
                <c:pt idx="18">
                  <c:v>178.90600000000001</c:v>
                </c:pt>
                <c:pt idx="19">
                  <c:v>172.35900000000001</c:v>
                </c:pt>
                <c:pt idx="20">
                  <c:v>153.13800000000001</c:v>
                </c:pt>
                <c:pt idx="21">
                  <c:v>137.804</c:v>
                </c:pt>
              </c:numCache>
            </c:numRef>
          </c:val>
          <c:extLst xmlns:c16r2="http://schemas.microsoft.com/office/drawing/2015/06/chart">
            <c:ext xmlns:c16="http://schemas.microsoft.com/office/drawing/2014/chart" uri="{C3380CC4-5D6E-409C-BE32-E72D297353CC}">
              <c16:uniqueId val="{00000010-B4AA-4652-B672-64EF32AB0492}"/>
            </c:ext>
          </c:extLst>
        </c:ser>
        <c:dLbls>
          <c:showLegendKey val="0"/>
          <c:showVal val="0"/>
          <c:showCatName val="0"/>
          <c:showSerName val="0"/>
          <c:showPercent val="0"/>
          <c:showBubbleSize val="0"/>
        </c:dLbls>
        <c:gapWidth val="40"/>
        <c:axId val="352150720"/>
        <c:axId val="352151280"/>
      </c:barChart>
      <c:catAx>
        <c:axId val="352150720"/>
        <c:scaling>
          <c:orientation val="maxMin"/>
        </c:scaling>
        <c:delete val="0"/>
        <c:axPos val="l"/>
        <c:numFmt formatCode="General" sourceLinked="0"/>
        <c:majorTickMark val="out"/>
        <c:minorTickMark val="none"/>
        <c:tickLblPos val="nextTo"/>
        <c:txPr>
          <a:bodyPr/>
          <a:lstStyle/>
          <a:p>
            <a:pPr>
              <a:defRPr sz="1600"/>
            </a:pPr>
            <a:endParaRPr lang="es-EC"/>
          </a:p>
        </c:txPr>
        <c:crossAx val="352151280"/>
        <c:crosses val="autoZero"/>
        <c:auto val="1"/>
        <c:lblAlgn val="ctr"/>
        <c:lblOffset val="100"/>
        <c:tickLblSkip val="1"/>
        <c:noMultiLvlLbl val="0"/>
      </c:catAx>
      <c:valAx>
        <c:axId val="352151280"/>
        <c:scaling>
          <c:orientation val="minMax"/>
        </c:scaling>
        <c:delete val="1"/>
        <c:axPos val="t"/>
        <c:numFmt formatCode="#,##0" sourceLinked="1"/>
        <c:majorTickMark val="out"/>
        <c:minorTickMark val="none"/>
        <c:tickLblPos val="nextTo"/>
        <c:crossAx val="352150720"/>
        <c:crosses val="autoZero"/>
        <c:crossBetween val="between"/>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5">
                  <a:lumMod val="50000"/>
                </a:schemeClr>
              </a:solidFill>
              <a:ln>
                <a:solidFill>
                  <a:schemeClr val="accent5">
                    <a:lumMod val="50000"/>
                  </a:schemeClr>
                </a:solidFill>
              </a:ln>
              <a:effectLst/>
            </c:spPr>
            <c:extLst xmlns:c16r2="http://schemas.microsoft.com/office/drawing/2015/06/chart">
              <c:ext xmlns:c16="http://schemas.microsoft.com/office/drawing/2014/chart" uri="{C3380CC4-5D6E-409C-BE32-E72D297353CC}">
                <c16:uniqueId val="{00000001-EEB9-4A20-B9E7-081AFCFFCEE3}"/>
              </c:ext>
            </c:extLst>
          </c:dPt>
          <c:dLbls>
            <c:dLbl>
              <c:idx val="2"/>
              <c:layout>
                <c:manualLayout>
                  <c:x val="0"/>
                  <c:y val="1.3888888888888994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EEB9-4A20-B9E7-081AFCFFCEE3}"/>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lang="es-ES" sz="1800" b="0" i="0" u="none" strike="noStrike" kern="1200" baseline="0">
                    <a:solidFill>
                      <a:sysClr val="windowText" lastClr="000000"/>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Gráficos!$B$3:$B$7</c:f>
              <c:strCache>
                <c:ptCount val="5"/>
                <c:pt idx="0">
                  <c:v>VAB Primario</c:v>
                </c:pt>
                <c:pt idx="1">
                  <c:v>VAB Industrial</c:v>
                </c:pt>
                <c:pt idx="2">
                  <c:v>VAB Construcción</c:v>
                </c:pt>
                <c:pt idx="3">
                  <c:v>VAB Servicios</c:v>
                </c:pt>
                <c:pt idx="4">
                  <c:v>VAB Total Economía*</c:v>
                </c:pt>
              </c:strCache>
            </c:strRef>
          </c:cat>
          <c:val>
            <c:numRef>
              <c:f>Gráficos!$C$3:$C$7</c:f>
              <c:numCache>
                <c:formatCode>_-* #,##0\ _€_-;\-* #,##0\ _€_-;_-* "-"??\ _€_-;_-@_-</c:formatCode>
                <c:ptCount val="5"/>
                <c:pt idx="0">
                  <c:v>883450663</c:v>
                </c:pt>
                <c:pt idx="1">
                  <c:v>964354113</c:v>
                </c:pt>
                <c:pt idx="2">
                  <c:v>2293376453</c:v>
                </c:pt>
                <c:pt idx="3">
                  <c:v>1237506752</c:v>
                </c:pt>
                <c:pt idx="4">
                  <c:v>5415096425</c:v>
                </c:pt>
              </c:numCache>
            </c:numRef>
          </c:val>
          <c:extLst xmlns:c16r2="http://schemas.microsoft.com/office/drawing/2015/06/chart">
            <c:ext xmlns:c16="http://schemas.microsoft.com/office/drawing/2014/chart" uri="{C3380CC4-5D6E-409C-BE32-E72D297353CC}">
              <c16:uniqueId val="{00000003-EEB9-4A20-B9E7-081AFCFFCEE3}"/>
            </c:ext>
          </c:extLst>
        </c:ser>
        <c:dLbls>
          <c:showLegendKey val="0"/>
          <c:showVal val="0"/>
          <c:showCatName val="0"/>
          <c:showSerName val="0"/>
          <c:showPercent val="0"/>
          <c:showBubbleSize val="0"/>
        </c:dLbls>
        <c:gapWidth val="80"/>
        <c:overlap val="-27"/>
        <c:axId val="289443504"/>
        <c:axId val="289444064"/>
      </c:barChart>
      <c:catAx>
        <c:axId val="289443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200" b="0" i="0" u="none" strike="noStrike" kern="1200" baseline="0">
                <a:solidFill>
                  <a:sysClr val="windowText" lastClr="000000"/>
                </a:solidFill>
                <a:latin typeface="+mn-lt"/>
                <a:ea typeface="+mn-ea"/>
                <a:cs typeface="+mn-cs"/>
              </a:defRPr>
            </a:pPr>
            <a:endParaRPr lang="es-EC"/>
          </a:p>
        </c:txPr>
        <c:crossAx val="289444064"/>
        <c:crosses val="autoZero"/>
        <c:auto val="1"/>
        <c:lblAlgn val="ctr"/>
        <c:lblOffset val="100"/>
        <c:noMultiLvlLbl val="0"/>
      </c:catAx>
      <c:valAx>
        <c:axId val="289444064"/>
        <c:scaling>
          <c:orientation val="minMax"/>
        </c:scaling>
        <c:delete val="0"/>
        <c:axPos val="l"/>
        <c:numFmt formatCode="_-* #,##0\ _€_-;\-* #,##0\ _€_-;_-* &quot;-&quot;??\ _€_-;_-@_-" sourceLinked="1"/>
        <c:majorTickMark val="none"/>
        <c:minorTickMark val="none"/>
        <c:tickLblPos val="nextTo"/>
        <c:spPr>
          <a:noFill/>
          <a:ln>
            <a:noFill/>
          </a:ln>
          <a:effectLst/>
        </c:spPr>
        <c:txPr>
          <a:bodyPr rot="-60000000" spcFirstLastPara="1" vertOverflow="ellipsis" vert="horz" wrap="square" anchor="ctr" anchorCtr="1"/>
          <a:lstStyle/>
          <a:p>
            <a:pPr>
              <a:defRPr lang="es-ES" sz="100" b="0" i="0" u="none" strike="noStrike" kern="1200" baseline="0">
                <a:solidFill>
                  <a:schemeClr val="bg1"/>
                </a:solidFill>
                <a:latin typeface="+mn-lt"/>
                <a:ea typeface="+mn-ea"/>
                <a:cs typeface="+mn-cs"/>
              </a:defRPr>
            </a:pPr>
            <a:endParaRPr lang="es-EC"/>
          </a:p>
        </c:txPr>
        <c:crossAx val="289443504"/>
        <c:crosses val="autoZero"/>
        <c:crossBetween val="between"/>
        <c:dispUnits>
          <c:builtInUnit val="millions"/>
          <c:dispUnitsLbl>
            <c:layout>
              <c:manualLayout>
                <c:xMode val="edge"/>
                <c:yMode val="edge"/>
                <c:x val="3.0555555555555582E-2"/>
                <c:y val="0.30092592592592865"/>
              </c:manualLayout>
            </c:layout>
            <c:tx>
              <c:rich>
                <a:bodyPr rot="-5400000" spcFirstLastPara="1" vertOverflow="ellipsis" vert="horz" wrap="square" anchor="ctr" anchorCtr="1"/>
                <a:lstStyle/>
                <a:p>
                  <a:pPr>
                    <a:defRPr lang="es-ES" sz="300" b="0" i="0" u="none" strike="noStrike" kern="1200" baseline="0">
                      <a:solidFill>
                        <a:schemeClr val="bg1"/>
                      </a:solidFill>
                      <a:latin typeface="+mn-lt"/>
                      <a:ea typeface="+mn-ea"/>
                      <a:cs typeface="+mn-cs"/>
                    </a:defRPr>
                  </a:pPr>
                  <a:r>
                    <a:rPr lang="es-MX" sz="300">
                      <a:solidFill>
                        <a:schemeClr val="bg1"/>
                      </a:solidFill>
                    </a:rPr>
                    <a:t>Millones de USD</a:t>
                  </a:r>
                </a:p>
              </c:rich>
            </c:tx>
            <c:spPr>
              <a:noFill/>
              <a:ln>
                <a:noFill/>
              </a:ln>
              <a:effectLst/>
            </c:spPr>
          </c:dispUnitsLbl>
        </c:dispUnits>
      </c:valAx>
      <c:spPr>
        <a:noFill/>
        <a:ln>
          <a:noFill/>
        </a:ln>
        <a:effectLst/>
      </c:spPr>
    </c:plotArea>
    <c:plotVisOnly val="1"/>
    <c:dispBlanksAs val="gap"/>
    <c:showDLblsOverMax val="0"/>
  </c:chart>
  <c:spPr>
    <a:noFill/>
    <a:ln w="9525" cap="flat" cmpd="sng" algn="ctr">
      <a:noFill/>
      <a:round/>
    </a:ln>
    <a:effectLst/>
  </c:spPr>
  <c:txPr>
    <a:bodyPr/>
    <a:lstStyle/>
    <a:p>
      <a:pPr>
        <a:defRPr sz="1200">
          <a:solidFill>
            <a:sysClr val="windowText" lastClr="000000"/>
          </a:solidFill>
        </a:defRPr>
      </a:pPr>
      <a:endParaRPr lang="es-EC"/>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5">
                  <a:lumMod val="50000"/>
                </a:schemeClr>
              </a:solidFill>
              <a:ln>
                <a:solidFill>
                  <a:schemeClr val="accent5">
                    <a:lumMod val="50000"/>
                  </a:schemeClr>
                </a:solidFill>
              </a:ln>
              <a:effectLst/>
            </c:spPr>
            <c:extLst xmlns:c16r2="http://schemas.microsoft.com/office/drawing/2015/06/chart">
              <c:ext xmlns:c16="http://schemas.microsoft.com/office/drawing/2014/chart" uri="{C3380CC4-5D6E-409C-BE32-E72D297353CC}">
                <c16:uniqueId val="{00000001-F9C8-4D7C-B491-5A324C1772D5}"/>
              </c:ext>
            </c:extLst>
          </c:dPt>
          <c:dLbls>
            <c:dLbl>
              <c:idx val="2"/>
              <c:layout>
                <c:manualLayout>
                  <c:x val="-1.0185067526416205E-16"/>
                  <c:y val="1.3888888888888994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F9C8-4D7C-B491-5A324C1772D5}"/>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lang="es-ES" sz="1800" b="0" i="0" u="none" strike="noStrike" kern="1200" baseline="0">
                    <a:solidFill>
                      <a:sysClr val="windowText" lastClr="000000"/>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Gráficos!$B$26:$B$30</c:f>
              <c:strCache>
                <c:ptCount val="5"/>
                <c:pt idx="0">
                  <c:v>Empleo Primario</c:v>
                </c:pt>
                <c:pt idx="1">
                  <c:v>Empleo Industrial</c:v>
                </c:pt>
                <c:pt idx="2">
                  <c:v>Empleo Construcción</c:v>
                </c:pt>
                <c:pt idx="3">
                  <c:v>Empleo Servicios </c:v>
                </c:pt>
                <c:pt idx="4">
                  <c:v>Empleo Total*</c:v>
                </c:pt>
              </c:strCache>
            </c:strRef>
          </c:cat>
          <c:val>
            <c:numRef>
              <c:f>Gráficos!$C$26:$C$30</c:f>
              <c:numCache>
                <c:formatCode>_-* #,##0\ _€_-;\-* #,##0\ _€_-;_-* "-"??\ _€_-;_-@_-</c:formatCode>
                <c:ptCount val="5"/>
                <c:pt idx="0">
                  <c:v>126348.194714066</c:v>
                </c:pt>
                <c:pt idx="1">
                  <c:v>57733.309854133011</c:v>
                </c:pt>
                <c:pt idx="2">
                  <c:v>161217</c:v>
                </c:pt>
                <c:pt idx="3">
                  <c:v>111091</c:v>
                </c:pt>
                <c:pt idx="4">
                  <c:v>456438.32949100481</c:v>
                </c:pt>
              </c:numCache>
            </c:numRef>
          </c:val>
          <c:extLst xmlns:c16r2="http://schemas.microsoft.com/office/drawing/2015/06/chart">
            <c:ext xmlns:c16="http://schemas.microsoft.com/office/drawing/2014/chart" uri="{C3380CC4-5D6E-409C-BE32-E72D297353CC}">
              <c16:uniqueId val="{00000003-F9C8-4D7C-B491-5A324C1772D5}"/>
            </c:ext>
          </c:extLst>
        </c:ser>
        <c:dLbls>
          <c:showLegendKey val="0"/>
          <c:showVal val="0"/>
          <c:showCatName val="0"/>
          <c:showSerName val="0"/>
          <c:showPercent val="0"/>
          <c:showBubbleSize val="0"/>
        </c:dLbls>
        <c:gapWidth val="80"/>
        <c:axId val="289446304"/>
        <c:axId val="289446864"/>
      </c:barChart>
      <c:catAx>
        <c:axId val="289446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200" b="0" i="0" u="none" strike="noStrike" kern="1200" baseline="0">
                <a:solidFill>
                  <a:sysClr val="windowText" lastClr="000000"/>
                </a:solidFill>
                <a:latin typeface="+mn-lt"/>
                <a:ea typeface="+mn-ea"/>
                <a:cs typeface="+mn-cs"/>
              </a:defRPr>
            </a:pPr>
            <a:endParaRPr lang="es-EC"/>
          </a:p>
        </c:txPr>
        <c:crossAx val="289446864"/>
        <c:crosses val="autoZero"/>
        <c:auto val="1"/>
        <c:lblAlgn val="ctr"/>
        <c:lblOffset val="100"/>
        <c:noMultiLvlLbl val="0"/>
      </c:catAx>
      <c:valAx>
        <c:axId val="289446864"/>
        <c:scaling>
          <c:orientation val="minMax"/>
          <c:max val="490000"/>
          <c:min val="10000"/>
        </c:scaling>
        <c:delete val="0"/>
        <c:axPos val="l"/>
        <c:title>
          <c:tx>
            <c:rich>
              <a:bodyPr rot="-5400000" spcFirstLastPara="1" vertOverflow="ellipsis" vert="horz" wrap="square" anchor="ctr" anchorCtr="1"/>
              <a:lstStyle/>
              <a:p>
                <a:pPr>
                  <a:defRPr lang="es-ES" sz="500" b="0" i="0" u="none" strike="noStrike" kern="1200" baseline="0">
                    <a:solidFill>
                      <a:schemeClr val="bg1"/>
                    </a:solidFill>
                    <a:latin typeface="+mn-lt"/>
                    <a:ea typeface="+mn-ea"/>
                    <a:cs typeface="+mn-cs"/>
                  </a:defRPr>
                </a:pPr>
                <a:r>
                  <a:rPr lang="es-EC" sz="500">
                    <a:solidFill>
                      <a:schemeClr val="bg1"/>
                    </a:solidFill>
                  </a:rPr>
                  <a:t>Nuevos empleos generados</a:t>
                </a:r>
              </a:p>
            </c:rich>
          </c:tx>
          <c:overlay val="0"/>
          <c:spPr>
            <a:noFill/>
            <a:ln>
              <a:noFill/>
            </a:ln>
            <a:effectLst/>
          </c:spPr>
        </c:title>
        <c:numFmt formatCode="_-* #,##0\ _€_-;\-* #,##0\ _€_-;_-* &quot;-&quot;??\ _€_-;_-@_-" sourceLinked="1"/>
        <c:majorTickMark val="out"/>
        <c:minorTickMark val="none"/>
        <c:tickLblPos val="nextTo"/>
        <c:spPr>
          <a:noFill/>
          <a:ln>
            <a:noFill/>
          </a:ln>
          <a:effectLst/>
        </c:spPr>
        <c:txPr>
          <a:bodyPr rot="-60000000" spcFirstLastPara="1" vertOverflow="ellipsis" vert="horz" wrap="square" anchor="ctr" anchorCtr="1"/>
          <a:lstStyle/>
          <a:p>
            <a:pPr>
              <a:defRPr lang="es-ES" sz="100" b="0" i="0" u="none" strike="noStrike" kern="1200" baseline="0">
                <a:solidFill>
                  <a:schemeClr val="bg1"/>
                </a:solidFill>
                <a:latin typeface="+mn-lt"/>
                <a:ea typeface="+mn-ea"/>
                <a:cs typeface="+mn-cs"/>
              </a:defRPr>
            </a:pPr>
            <a:endParaRPr lang="es-EC"/>
          </a:p>
        </c:txPr>
        <c:crossAx val="289446304"/>
        <c:crosses val="autoZero"/>
        <c:crossBetween val="between"/>
        <c:majorUnit val="40000"/>
      </c:valAx>
      <c:spPr>
        <a:noFill/>
        <a:ln>
          <a:noFill/>
        </a:ln>
        <a:effectLst/>
      </c:spPr>
    </c:plotArea>
    <c:plotVisOnly val="1"/>
    <c:dispBlanksAs val="gap"/>
    <c:showDLblsOverMax val="0"/>
  </c:chart>
  <c:spPr>
    <a:noFill/>
    <a:ln w="9525" cap="flat" cmpd="sng" algn="ctr">
      <a:noFill/>
      <a:round/>
    </a:ln>
    <a:effectLst/>
  </c:spPr>
  <c:txPr>
    <a:bodyPr/>
    <a:lstStyle/>
    <a:p>
      <a:pPr>
        <a:defRPr sz="1200">
          <a:solidFill>
            <a:sysClr val="windowText" lastClr="000000"/>
          </a:solidFill>
        </a:defRPr>
      </a:pPr>
      <a:endParaRPr lang="es-EC"/>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Hoja1!$A$31</c:f>
              <c:strCache>
                <c:ptCount val="1"/>
                <c:pt idx="0">
                  <c:v>Total</c:v>
                </c:pt>
              </c:strCache>
            </c:strRef>
          </c:tx>
          <c:spPr>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lang="es-ES" sz="1800" b="1" i="0" u="none" strike="noStrike" kern="1200" baseline="0">
                    <a:solidFill>
                      <a:schemeClr val="tx1"/>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Hoja1!$B$30:$K$30</c:f>
              <c:strCache>
                <c:ptCount val="10"/>
                <c:pt idx="0">
                  <c:v>2010</c:v>
                </c:pt>
                <c:pt idx="1">
                  <c:v>2011</c:v>
                </c:pt>
                <c:pt idx="2">
                  <c:v>2012</c:v>
                </c:pt>
                <c:pt idx="3">
                  <c:v>2013</c:v>
                </c:pt>
                <c:pt idx="4">
                  <c:v>2014</c:v>
                </c:pt>
                <c:pt idx="5">
                  <c:v>2015</c:v>
                </c:pt>
                <c:pt idx="6">
                  <c:v>2016</c:v>
                </c:pt>
                <c:pt idx="7">
                  <c:v>2017</c:v>
                </c:pt>
                <c:pt idx="8">
                  <c:v> 2017 
I Trim</c:v>
                </c:pt>
                <c:pt idx="9">
                  <c:v> 2018 
I Trim</c:v>
                </c:pt>
              </c:strCache>
            </c:strRef>
          </c:cat>
          <c:val>
            <c:numRef>
              <c:f>Hoja1!$B$31:$K$31</c:f>
              <c:numCache>
                <c:formatCode>##,##0.0,</c:formatCode>
                <c:ptCount val="10"/>
                <c:pt idx="0">
                  <c:v>165712.32050363976</c:v>
                </c:pt>
                <c:pt idx="1">
                  <c:v>644048.35868590348</c:v>
                </c:pt>
                <c:pt idx="2">
                  <c:v>567463.30085637944</c:v>
                </c:pt>
                <c:pt idx="3">
                  <c:v>726972.20626341691</c:v>
                </c:pt>
                <c:pt idx="4">
                  <c:v>772244.94609111862</c:v>
                </c:pt>
                <c:pt idx="5">
                  <c:v>1322465.3386074775</c:v>
                </c:pt>
                <c:pt idx="6">
                  <c:v>755341.8720622398</c:v>
                </c:pt>
                <c:pt idx="7">
                  <c:v>611978.41226372344</c:v>
                </c:pt>
                <c:pt idx="8">
                  <c:v>184353.15603186167</c:v>
                </c:pt>
                <c:pt idx="9">
                  <c:v>223575.76704773668</c:v>
                </c:pt>
              </c:numCache>
            </c:numRef>
          </c:val>
          <c:extLst xmlns:c16r2="http://schemas.microsoft.com/office/drawing/2015/06/chart">
            <c:ext xmlns:c16="http://schemas.microsoft.com/office/drawing/2014/chart" uri="{C3380CC4-5D6E-409C-BE32-E72D297353CC}">
              <c16:uniqueId val="{00000000-DED5-47F3-841A-D328D0A73623}"/>
            </c:ext>
          </c:extLst>
        </c:ser>
        <c:dLbls>
          <c:showLegendKey val="0"/>
          <c:showVal val="0"/>
          <c:showCatName val="0"/>
          <c:showSerName val="0"/>
          <c:showPercent val="0"/>
          <c:showBubbleSize val="0"/>
        </c:dLbls>
        <c:gapWidth val="50"/>
        <c:axId val="538657888"/>
        <c:axId val="538666288"/>
      </c:barChart>
      <c:catAx>
        <c:axId val="538657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800" b="0" i="0" u="none" strike="noStrike" kern="1200" baseline="0">
                <a:solidFill>
                  <a:schemeClr val="tx1"/>
                </a:solidFill>
                <a:latin typeface="+mn-lt"/>
                <a:ea typeface="+mn-ea"/>
                <a:cs typeface="+mn-cs"/>
              </a:defRPr>
            </a:pPr>
            <a:endParaRPr lang="es-EC"/>
          </a:p>
        </c:txPr>
        <c:crossAx val="538666288"/>
        <c:crosses val="autoZero"/>
        <c:auto val="1"/>
        <c:lblAlgn val="ctr"/>
        <c:lblOffset val="100"/>
        <c:noMultiLvlLbl val="0"/>
      </c:catAx>
      <c:valAx>
        <c:axId val="538666288"/>
        <c:scaling>
          <c:orientation val="minMax"/>
        </c:scaling>
        <c:delete val="1"/>
        <c:axPos val="l"/>
        <c:numFmt formatCode="##,##0.0," sourceLinked="1"/>
        <c:majorTickMark val="none"/>
        <c:minorTickMark val="none"/>
        <c:tickLblPos val="nextTo"/>
        <c:crossAx val="538657888"/>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s-EC"/>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Hoja2!$B$4:$B$15</c:f>
            </c:numRef>
          </c:val>
          <c:extLst xmlns:c16r2="http://schemas.microsoft.com/office/drawing/2015/06/chart">
            <c:ext xmlns:c16="http://schemas.microsoft.com/office/drawing/2014/chart" uri="{C3380CC4-5D6E-409C-BE32-E72D297353CC}">
              <c16:uniqueId val="{00000000-87AE-41B8-BC89-70DFD9DDADFC}"/>
            </c:ext>
          </c:extLst>
        </c:ser>
        <c:ser>
          <c:idx val="1"/>
          <c:order val="1"/>
          <c:spPr>
            <a:solidFill>
              <a:schemeClr val="accent2"/>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Hoja2!$C$4:$C$15</c:f>
            </c:numRef>
          </c:val>
          <c:extLst xmlns:c16r2="http://schemas.microsoft.com/office/drawing/2015/06/chart">
            <c:ext xmlns:c16="http://schemas.microsoft.com/office/drawing/2014/chart" uri="{C3380CC4-5D6E-409C-BE32-E72D297353CC}">
              <c16:uniqueId val="{00000001-87AE-41B8-BC89-70DFD9DDADFC}"/>
            </c:ext>
          </c:extLst>
        </c:ser>
        <c:ser>
          <c:idx val="2"/>
          <c:order val="2"/>
          <c:spPr>
            <a:solidFill>
              <a:schemeClr val="accent3"/>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Hoja2!$D$4:$D$15</c:f>
            </c:numRef>
          </c:val>
          <c:extLst xmlns:c16r2="http://schemas.microsoft.com/office/drawing/2015/06/chart">
            <c:ext xmlns:c16="http://schemas.microsoft.com/office/drawing/2014/chart" uri="{C3380CC4-5D6E-409C-BE32-E72D297353CC}">
              <c16:uniqueId val="{00000002-87AE-41B8-BC89-70DFD9DDADFC}"/>
            </c:ext>
          </c:extLst>
        </c:ser>
        <c:ser>
          <c:idx val="3"/>
          <c:order val="3"/>
          <c:spPr>
            <a:solidFill>
              <a:schemeClr val="accent4"/>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Hoja2!$E$4:$E$15</c:f>
            </c:numRef>
          </c:val>
          <c:extLst xmlns:c16r2="http://schemas.microsoft.com/office/drawing/2015/06/chart">
            <c:ext xmlns:c16="http://schemas.microsoft.com/office/drawing/2014/chart" uri="{C3380CC4-5D6E-409C-BE32-E72D297353CC}">
              <c16:uniqueId val="{00000003-87AE-41B8-BC89-70DFD9DDADFC}"/>
            </c:ext>
          </c:extLst>
        </c:ser>
        <c:ser>
          <c:idx val="4"/>
          <c:order val="4"/>
          <c:spPr>
            <a:solidFill>
              <a:schemeClr val="accent5"/>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Hoja2!$F$4:$F$15</c:f>
            </c:numRef>
          </c:val>
          <c:extLst xmlns:c16r2="http://schemas.microsoft.com/office/drawing/2015/06/chart">
            <c:ext xmlns:c16="http://schemas.microsoft.com/office/drawing/2014/chart" uri="{C3380CC4-5D6E-409C-BE32-E72D297353CC}">
              <c16:uniqueId val="{00000004-87AE-41B8-BC89-70DFD9DDADFC}"/>
            </c:ext>
          </c:extLst>
        </c:ser>
        <c:ser>
          <c:idx val="5"/>
          <c:order val="5"/>
          <c:spPr>
            <a:solidFill>
              <a:schemeClr val="accent6"/>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Hoja2!$G$4:$G$15</c:f>
            </c:numRef>
          </c:val>
          <c:extLst xmlns:c16r2="http://schemas.microsoft.com/office/drawing/2015/06/chart">
            <c:ext xmlns:c16="http://schemas.microsoft.com/office/drawing/2014/chart" uri="{C3380CC4-5D6E-409C-BE32-E72D297353CC}">
              <c16:uniqueId val="{00000005-87AE-41B8-BC89-70DFD9DDADFC}"/>
            </c:ext>
          </c:extLst>
        </c:ser>
        <c:ser>
          <c:idx val="6"/>
          <c:order val="6"/>
          <c:spPr>
            <a:solidFill>
              <a:schemeClr val="accent1">
                <a:lumMod val="60000"/>
              </a:schemeClr>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Hoja2!$H$4:$H$15</c:f>
            </c:numRef>
          </c:val>
          <c:extLst xmlns:c16r2="http://schemas.microsoft.com/office/drawing/2015/06/chart">
            <c:ext xmlns:c16="http://schemas.microsoft.com/office/drawing/2014/chart" uri="{C3380CC4-5D6E-409C-BE32-E72D297353CC}">
              <c16:uniqueId val="{00000006-87AE-41B8-BC89-70DFD9DDADFC}"/>
            </c:ext>
          </c:extLst>
        </c:ser>
        <c:ser>
          <c:idx val="7"/>
          <c:order val="7"/>
          <c:spPr>
            <a:solidFill>
              <a:schemeClr val="accent2">
                <a:lumMod val="60000"/>
              </a:schemeClr>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Hoja2!$I$4:$I$15</c:f>
            </c:numRef>
          </c:val>
          <c:extLst xmlns:c16r2="http://schemas.microsoft.com/office/drawing/2015/06/chart">
            <c:ext xmlns:c16="http://schemas.microsoft.com/office/drawing/2014/chart" uri="{C3380CC4-5D6E-409C-BE32-E72D297353CC}">
              <c16:uniqueId val="{00000007-87AE-41B8-BC89-70DFD9DDADFC}"/>
            </c:ext>
          </c:extLst>
        </c:ser>
        <c:ser>
          <c:idx val="8"/>
          <c:order val="8"/>
          <c:spPr>
            <a:solidFill>
              <a:schemeClr val="accent3">
                <a:lumMod val="60000"/>
              </a:schemeClr>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Hoja2!$J$4:$J$15</c:f>
            </c:numRef>
          </c:val>
          <c:extLst xmlns:c16r2="http://schemas.microsoft.com/office/drawing/2015/06/chart">
            <c:ext xmlns:c16="http://schemas.microsoft.com/office/drawing/2014/chart" uri="{C3380CC4-5D6E-409C-BE32-E72D297353CC}">
              <c16:uniqueId val="{00000008-87AE-41B8-BC89-70DFD9DDADFC}"/>
            </c:ext>
          </c:extLst>
        </c:ser>
        <c:ser>
          <c:idx val="9"/>
          <c:order val="9"/>
          <c:spPr>
            <a:solidFill>
              <a:schemeClr val="accent4">
                <a:lumMod val="60000"/>
              </a:schemeClr>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Hoja2!$K$4:$K$15</c:f>
            </c:numRef>
          </c:val>
          <c:extLst xmlns:c16r2="http://schemas.microsoft.com/office/drawing/2015/06/chart">
            <c:ext xmlns:c16="http://schemas.microsoft.com/office/drawing/2014/chart" uri="{C3380CC4-5D6E-409C-BE32-E72D297353CC}">
              <c16:uniqueId val="{00000009-87AE-41B8-BC89-70DFD9DDADFC}"/>
            </c:ext>
          </c:extLst>
        </c:ser>
        <c:ser>
          <c:idx val="10"/>
          <c:order val="10"/>
          <c:spPr>
            <a:solidFill>
              <a:schemeClr val="accent5">
                <a:lumMod val="60000"/>
              </a:schemeClr>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Hoja2!$L$4:$L$15</c:f>
            </c:numRef>
          </c:val>
          <c:extLst xmlns:c16r2="http://schemas.microsoft.com/office/drawing/2015/06/chart">
            <c:ext xmlns:c16="http://schemas.microsoft.com/office/drawing/2014/chart" uri="{C3380CC4-5D6E-409C-BE32-E72D297353CC}">
              <c16:uniqueId val="{0000000A-87AE-41B8-BC89-70DFD9DDADFC}"/>
            </c:ext>
          </c:extLst>
        </c:ser>
        <c:ser>
          <c:idx val="11"/>
          <c:order val="11"/>
          <c:spPr>
            <a:solidFill>
              <a:schemeClr val="accent6">
                <a:lumMod val="60000"/>
              </a:schemeClr>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Hoja2!$M$4:$M$15</c:f>
            </c:numRef>
          </c:val>
          <c:extLst xmlns:c16r2="http://schemas.microsoft.com/office/drawing/2015/06/chart">
            <c:ext xmlns:c16="http://schemas.microsoft.com/office/drawing/2014/chart" uri="{C3380CC4-5D6E-409C-BE32-E72D297353CC}">
              <c16:uniqueId val="{0000000B-87AE-41B8-BC89-70DFD9DDADFC}"/>
            </c:ext>
          </c:extLst>
        </c:ser>
        <c:ser>
          <c:idx val="12"/>
          <c:order val="12"/>
          <c:spPr>
            <a:solidFill>
              <a:schemeClr val="accent1">
                <a:lumMod val="80000"/>
                <a:lumOff val="20000"/>
              </a:schemeClr>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Hoja2!$N$4:$N$15</c:f>
            </c:numRef>
          </c:val>
          <c:extLst xmlns:c16r2="http://schemas.microsoft.com/office/drawing/2015/06/chart">
            <c:ext xmlns:c16="http://schemas.microsoft.com/office/drawing/2014/chart" uri="{C3380CC4-5D6E-409C-BE32-E72D297353CC}">
              <c16:uniqueId val="{0000000C-87AE-41B8-BC89-70DFD9DDADFC}"/>
            </c:ext>
          </c:extLst>
        </c:ser>
        <c:ser>
          <c:idx val="13"/>
          <c:order val="13"/>
          <c:spPr>
            <a:solidFill>
              <a:schemeClr val="accent2">
                <a:lumMod val="80000"/>
                <a:lumOff val="20000"/>
              </a:schemeClr>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Hoja2!$O$4:$O$15</c:f>
            </c:numRef>
          </c:val>
          <c:extLst xmlns:c16r2="http://schemas.microsoft.com/office/drawing/2015/06/chart">
            <c:ext xmlns:c16="http://schemas.microsoft.com/office/drawing/2014/chart" uri="{C3380CC4-5D6E-409C-BE32-E72D297353CC}">
              <c16:uniqueId val="{0000000D-87AE-41B8-BC89-70DFD9DDADFC}"/>
            </c:ext>
          </c:extLst>
        </c:ser>
        <c:ser>
          <c:idx val="14"/>
          <c:order val="14"/>
          <c:spPr>
            <a:solidFill>
              <a:schemeClr val="accent3">
                <a:lumMod val="80000"/>
                <a:lumOff val="20000"/>
              </a:schemeClr>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Hoja2!$P$4:$P$15</c:f>
            </c:numRef>
          </c:val>
          <c:extLst xmlns:c16r2="http://schemas.microsoft.com/office/drawing/2015/06/chart">
            <c:ext xmlns:c16="http://schemas.microsoft.com/office/drawing/2014/chart" uri="{C3380CC4-5D6E-409C-BE32-E72D297353CC}">
              <c16:uniqueId val="{0000000E-87AE-41B8-BC89-70DFD9DDADFC}"/>
            </c:ext>
          </c:extLst>
        </c:ser>
        <c:ser>
          <c:idx val="15"/>
          <c:order val="15"/>
          <c:spPr>
            <a:solidFill>
              <a:schemeClr val="accent4">
                <a:lumMod val="80000"/>
                <a:lumOff val="20000"/>
              </a:schemeClr>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Hoja2!$Q$4:$Q$15</c:f>
            </c:numRef>
          </c:val>
          <c:extLst xmlns:c16r2="http://schemas.microsoft.com/office/drawing/2015/06/chart">
            <c:ext xmlns:c16="http://schemas.microsoft.com/office/drawing/2014/chart" uri="{C3380CC4-5D6E-409C-BE32-E72D297353CC}">
              <c16:uniqueId val="{0000000F-87AE-41B8-BC89-70DFD9DDADFC}"/>
            </c:ext>
          </c:extLst>
        </c:ser>
        <c:ser>
          <c:idx val="16"/>
          <c:order val="16"/>
          <c:spPr>
            <a:solidFill>
              <a:schemeClr val="accent5">
                <a:lumMod val="80000"/>
                <a:lumOff val="20000"/>
              </a:schemeClr>
            </a:solidFill>
            <a:ln>
              <a:noFill/>
            </a:ln>
            <a:effectLst/>
          </c:spPr>
          <c:invertIfNegative val="0"/>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Hoja2!$R$4:$R$15</c:f>
            </c:numRef>
          </c:val>
          <c:extLst xmlns:c16r2="http://schemas.microsoft.com/office/drawing/2015/06/chart">
            <c:ext xmlns:c16="http://schemas.microsoft.com/office/drawing/2014/chart" uri="{C3380CC4-5D6E-409C-BE32-E72D297353CC}">
              <c16:uniqueId val="{00000010-87AE-41B8-BC89-70DFD9DDADFC}"/>
            </c:ext>
          </c:extLst>
        </c:ser>
        <c:ser>
          <c:idx val="17"/>
          <c:order val="17"/>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vert="horz"/>
              <a:lstStyle/>
              <a:p>
                <a:pPr>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Hoja2!$A$4:$A$15</c:f>
              <c:strCache>
                <c:ptCount val="12"/>
                <c:pt idx="0">
                  <c:v>Nueva Zelandia</c:v>
                </c:pt>
                <c:pt idx="1">
                  <c:v>China</c:v>
                </c:pt>
                <c:pt idx="2">
                  <c:v>España</c:v>
                </c:pt>
                <c:pt idx="3">
                  <c:v>Islas Caimán</c:v>
                </c:pt>
                <c:pt idx="4">
                  <c:v>Uruguay</c:v>
                </c:pt>
                <c:pt idx="5">
                  <c:v>Chile</c:v>
                </c:pt>
                <c:pt idx="6">
                  <c:v>Holanda</c:v>
                </c:pt>
                <c:pt idx="7">
                  <c:v>Estados Unidos</c:v>
                </c:pt>
                <c:pt idx="8">
                  <c:v>Otros</c:v>
                </c:pt>
                <c:pt idx="9">
                  <c:v>Panamá</c:v>
                </c:pt>
                <c:pt idx="10">
                  <c:v>Italia</c:v>
                </c:pt>
                <c:pt idx="11">
                  <c:v>Costa Rica</c:v>
                </c:pt>
              </c:strCache>
            </c:strRef>
          </c:cat>
          <c:val>
            <c:numRef>
              <c:f>Hoja2!$S$4:$S$15</c:f>
              <c:numCache>
                <c:formatCode>##,##0.0,</c:formatCode>
                <c:ptCount val="12"/>
                <c:pt idx="0">
                  <c:v>103897.99062</c:v>
                </c:pt>
                <c:pt idx="1">
                  <c:v>84677.268517639182</c:v>
                </c:pt>
                <c:pt idx="2">
                  <c:v>80016.99910883783</c:v>
                </c:pt>
                <c:pt idx="3">
                  <c:v>68834.348729999998</c:v>
                </c:pt>
                <c:pt idx="4">
                  <c:v>60864.53100000001</c:v>
                </c:pt>
                <c:pt idx="5">
                  <c:v>44638.388057436838</c:v>
                </c:pt>
                <c:pt idx="6">
                  <c:v>40285.188999999998</c:v>
                </c:pt>
                <c:pt idx="7">
                  <c:v>34964.935160000001</c:v>
                </c:pt>
                <c:pt idx="8">
                  <c:v>27172.165499999996</c:v>
                </c:pt>
                <c:pt idx="9">
                  <c:v>21709.310223919842</c:v>
                </c:pt>
                <c:pt idx="10">
                  <c:v>19279.81211572557</c:v>
                </c:pt>
                <c:pt idx="11">
                  <c:v>19135.18</c:v>
                </c:pt>
              </c:numCache>
            </c:numRef>
          </c:val>
          <c:extLst xmlns:c16r2="http://schemas.microsoft.com/office/drawing/2015/06/chart">
            <c:ext xmlns:c16="http://schemas.microsoft.com/office/drawing/2014/chart" uri="{C3380CC4-5D6E-409C-BE32-E72D297353CC}">
              <c16:uniqueId val="{00000011-87AE-41B8-BC89-70DFD9DDADFC}"/>
            </c:ext>
          </c:extLst>
        </c:ser>
        <c:dLbls>
          <c:showLegendKey val="0"/>
          <c:showVal val="0"/>
          <c:showCatName val="0"/>
          <c:showSerName val="0"/>
          <c:showPercent val="0"/>
          <c:showBubbleSize val="0"/>
        </c:dLbls>
        <c:gapWidth val="50"/>
        <c:axId val="352891968"/>
        <c:axId val="352892528"/>
      </c:barChart>
      <c:catAx>
        <c:axId val="352891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s-EC"/>
          </a:p>
        </c:txPr>
        <c:crossAx val="352892528"/>
        <c:crosses val="autoZero"/>
        <c:auto val="1"/>
        <c:lblAlgn val="ctr"/>
        <c:lblOffset val="100"/>
        <c:noMultiLvlLbl val="0"/>
      </c:catAx>
      <c:valAx>
        <c:axId val="352892528"/>
        <c:scaling>
          <c:orientation val="minMax"/>
        </c:scaling>
        <c:delete val="1"/>
        <c:axPos val="l"/>
        <c:numFmt formatCode="##,##0.0," sourceLinked="1"/>
        <c:majorTickMark val="none"/>
        <c:minorTickMark val="none"/>
        <c:tickLblPos val="nextTo"/>
        <c:crossAx val="352891968"/>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800"/>
      </a:pPr>
      <a:endParaRPr lang="es-EC"/>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0198945001581642E-2"/>
          <c:y val="5.8683783316940949E-2"/>
          <c:w val="0.9698010549984184"/>
          <c:h val="0.73284022587792652"/>
        </c:manualLayout>
      </c:layout>
      <c:bar3DChart>
        <c:barDir val="col"/>
        <c:grouping val="clustered"/>
        <c:varyColors val="0"/>
        <c:ser>
          <c:idx val="0"/>
          <c:order val="0"/>
          <c:tx>
            <c:strRef>
              <c:f>'Balanza comercial - Export'!$B$7</c:f>
              <c:strCache>
                <c:ptCount val="1"/>
                <c:pt idx="0">
                  <c:v>Exportaciones</c:v>
                </c:pt>
              </c:strCache>
            </c:strRef>
          </c:tx>
          <c:spPr>
            <a:solidFill>
              <a:schemeClr val="accent6"/>
            </a:solidFill>
            <a:ln w="9525" cap="flat" cmpd="sng" algn="ctr">
              <a:solidFill>
                <a:schemeClr val="accent6">
                  <a:lumMod val="40000"/>
                  <a:lumOff val="60000"/>
                </a:schemeClr>
              </a:solidFill>
              <a:round/>
            </a:ln>
            <a:effectLst/>
            <a:sp3d contourW="9525">
              <a:contourClr>
                <a:schemeClr val="accent6">
                  <a:lumMod val="40000"/>
                  <a:lumOff val="60000"/>
                </a:schemeClr>
              </a:contourClr>
            </a:sp3d>
          </c:spPr>
          <c:invertIfNegative val="0"/>
          <c:dPt>
            <c:idx val="6"/>
            <c:invertIfNegative val="0"/>
            <c:bubble3D val="0"/>
            <c:spPr>
              <a:solidFill>
                <a:schemeClr val="accent6"/>
              </a:solidFill>
              <a:ln w="9525" cap="flat" cmpd="sng" algn="ctr">
                <a:solidFill>
                  <a:schemeClr val="accent6">
                    <a:lumMod val="40000"/>
                    <a:lumOff val="60000"/>
                  </a:schemeClr>
                </a:solidFill>
                <a:round/>
              </a:ln>
              <a:effectLst/>
              <a:sp3d contourW="9525">
                <a:contourClr>
                  <a:schemeClr val="accent6">
                    <a:lumMod val="40000"/>
                    <a:lumOff val="60000"/>
                  </a:schemeClr>
                </a:contourClr>
              </a:sp3d>
            </c:spPr>
            <c:extLst xmlns:c16r2="http://schemas.microsoft.com/office/drawing/2015/06/chart">
              <c:ext xmlns:c16="http://schemas.microsoft.com/office/drawing/2014/chart" uri="{C3380CC4-5D6E-409C-BE32-E72D297353CC}">
                <c16:uniqueId val="{00000001-51EB-4BB1-90A2-FF3F0CC291F5}"/>
              </c:ext>
            </c:extLst>
          </c:dPt>
          <c:dPt>
            <c:idx val="7"/>
            <c:invertIfNegative val="0"/>
            <c:bubble3D val="0"/>
            <c:spPr>
              <a:solidFill>
                <a:schemeClr val="accent6"/>
              </a:solidFill>
              <a:ln w="9525" cap="flat" cmpd="sng" algn="ctr">
                <a:solidFill>
                  <a:schemeClr val="accent6">
                    <a:lumMod val="40000"/>
                    <a:lumOff val="60000"/>
                  </a:schemeClr>
                </a:solidFill>
                <a:round/>
              </a:ln>
              <a:effectLst/>
              <a:sp3d contourW="9525">
                <a:contourClr>
                  <a:schemeClr val="accent6">
                    <a:lumMod val="40000"/>
                    <a:lumOff val="60000"/>
                  </a:schemeClr>
                </a:contourClr>
              </a:sp3d>
            </c:spPr>
            <c:extLst xmlns:c16r2="http://schemas.microsoft.com/office/drawing/2015/06/chart">
              <c:ext xmlns:c16="http://schemas.microsoft.com/office/drawing/2014/chart" uri="{C3380CC4-5D6E-409C-BE32-E72D297353CC}">
                <c16:uniqueId val="{00000003-51EB-4BB1-90A2-FF3F0CC291F5}"/>
              </c:ext>
            </c:extLst>
          </c:dPt>
          <c:dLbls>
            <c:dLbl>
              <c:idx val="0"/>
              <c:layout>
                <c:manualLayout>
                  <c:x val="-4.5517336648708516E-3"/>
                  <c:y val="0.15603879593175854"/>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51EB-4BB1-90A2-FF3F0CC291F5}"/>
                </c:ext>
                <c:ext xmlns:c15="http://schemas.microsoft.com/office/drawing/2012/chart" uri="{CE6537A1-D6FC-4f65-9D91-7224C49458BB}"/>
              </c:extLst>
            </c:dLbl>
            <c:dLbl>
              <c:idx val="1"/>
              <c:layout>
                <c:manualLayout>
                  <c:x val="-3.3746418370029724E-3"/>
                  <c:y val="0.15934690780839894"/>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51EB-4BB1-90A2-FF3F0CC291F5}"/>
                </c:ext>
                <c:ext xmlns:c15="http://schemas.microsoft.com/office/drawing/2012/chart" uri="{CE6537A1-D6FC-4f65-9D91-7224C49458BB}"/>
              </c:extLst>
            </c:dLbl>
            <c:dLbl>
              <c:idx val="2"/>
              <c:layout>
                <c:manualLayout>
                  <c:x val="-4.8627728834405037E-4"/>
                  <c:y val="0.1574464812992126"/>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51EB-4BB1-90A2-FF3F0CC291F5}"/>
                </c:ext>
                <c:ext xmlns:c15="http://schemas.microsoft.com/office/drawing/2012/chart" uri="{CE6537A1-D6FC-4f65-9D91-7224C49458BB}"/>
              </c:extLst>
            </c:dLbl>
            <c:dLbl>
              <c:idx val="3"/>
              <c:layout>
                <c:manualLayout>
                  <c:x val="-2.3342423877830212E-3"/>
                  <c:y val="0.15674274114173228"/>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51EB-4BB1-90A2-FF3F0CC291F5}"/>
                </c:ext>
                <c:ext xmlns:c15="http://schemas.microsoft.com/office/drawing/2012/chart" uri="{CE6537A1-D6FC-4f65-9D91-7224C49458BB}"/>
              </c:extLst>
            </c:dLbl>
            <c:dLbl>
              <c:idx val="4"/>
              <c:layout>
                <c:manualLayout>
                  <c:x val="-3.9948264107054531E-3"/>
                  <c:y val="0.15625"/>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51EB-4BB1-90A2-FF3F0CC291F5}"/>
                </c:ext>
                <c:ext xmlns:c15="http://schemas.microsoft.com/office/drawing/2012/chart" uri="{CE6537A1-D6FC-4f65-9D91-7224C49458BB}"/>
              </c:extLst>
            </c:dLbl>
            <c:dLbl>
              <c:idx val="5"/>
              <c:layout>
                <c:manualLayout>
                  <c:x val="2.5414533285206919E-3"/>
                  <c:y val="0.17046731463254594"/>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51EB-4BB1-90A2-FF3F0CC291F5}"/>
                </c:ext>
                <c:ext xmlns:c15="http://schemas.microsoft.com/office/drawing/2012/chart" uri="{CE6537A1-D6FC-4f65-9D91-7224C49458BB}"/>
              </c:extLst>
            </c:dLbl>
            <c:dLbl>
              <c:idx val="6"/>
              <c:layout>
                <c:manualLayout>
                  <c:x val="-5.284770218663244E-3"/>
                  <c:y val="0.13464238845144358"/>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51EB-4BB1-90A2-FF3F0CC291F5}"/>
                </c:ext>
                <c:ext xmlns:c15="http://schemas.microsoft.com/office/drawing/2012/chart" uri="{CE6537A1-D6FC-4f65-9D91-7224C49458BB}"/>
              </c:extLst>
            </c:dLbl>
            <c:dLbl>
              <c:idx val="7"/>
              <c:layout>
                <c:manualLayout>
                  <c:x val="-4.0535361772477928E-3"/>
                  <c:y val="0.14322916666666657"/>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51EB-4BB1-90A2-FF3F0CC291F5}"/>
                </c:ext>
                <c:ext xmlns:c15="http://schemas.microsoft.com/office/drawing/2012/chart" uri="{CE6537A1-D6FC-4f65-9D91-7224C49458BB}"/>
              </c:extLst>
            </c:dLbl>
            <c:numFmt formatCode="#,###," sourceLinked="0"/>
            <c:spPr>
              <a:noFill/>
              <a:ln>
                <a:noFill/>
              </a:ln>
              <a:effectLst/>
            </c:spPr>
            <c:txPr>
              <a:bodyPr rot="-5400000" spcFirstLastPara="1" vertOverflow="ellipsis" wrap="square" anchor="ctr" anchorCtr="1"/>
              <a:lstStyle/>
              <a:p>
                <a:pPr>
                  <a:defRPr sz="1800" b="0" i="0" u="none" strike="noStrike" kern="1200" baseline="0">
                    <a:solidFill>
                      <a:schemeClr val="tx1"/>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'Balanza comercial - Export'!$A$9:$A$16</c:f>
              <c:strCache>
                <c:ptCount val="8"/>
                <c:pt idx="0">
                  <c:v>2012</c:v>
                </c:pt>
                <c:pt idx="1">
                  <c:v>2013</c:v>
                </c:pt>
                <c:pt idx="2">
                  <c:v>2014</c:v>
                </c:pt>
                <c:pt idx="3">
                  <c:v>2015</c:v>
                </c:pt>
                <c:pt idx="4">
                  <c:v>2016</c:v>
                </c:pt>
                <c:pt idx="5">
                  <c:v>2017</c:v>
                </c:pt>
                <c:pt idx="6">
                  <c:v>2017 ene-may</c:v>
                </c:pt>
                <c:pt idx="7">
                  <c:v>2018 ene-may</c:v>
                </c:pt>
              </c:strCache>
            </c:strRef>
          </c:cat>
          <c:val>
            <c:numRef>
              <c:f>'Balanza comercial - Export'!$F$9:$F$16</c:f>
              <c:numCache>
                <c:formatCode>General</c:formatCode>
                <c:ptCount val="8"/>
                <c:pt idx="0" formatCode="#,###.0,">
                  <c:v>23764761.829999998</c:v>
                </c:pt>
                <c:pt idx="1">
                  <c:v>24750933.178686999</c:v>
                </c:pt>
                <c:pt idx="2">
                  <c:v>25724432.490359001</c:v>
                </c:pt>
                <c:pt idx="3">
                  <c:v>18330607.691723</c:v>
                </c:pt>
                <c:pt idx="4">
                  <c:v>16797666.332412999</c:v>
                </c:pt>
                <c:pt idx="5">
                  <c:v>19122455.099931002</c:v>
                </c:pt>
                <c:pt idx="6">
                  <c:v>7921264.5886639999</c:v>
                </c:pt>
                <c:pt idx="7">
                  <c:v>9004655.6441019997</c:v>
                </c:pt>
              </c:numCache>
            </c:numRef>
          </c:val>
          <c:extLst xmlns:c16r2="http://schemas.microsoft.com/office/drawing/2015/06/chart">
            <c:ext xmlns:c16="http://schemas.microsoft.com/office/drawing/2014/chart" uri="{C3380CC4-5D6E-409C-BE32-E72D297353CC}">
              <c16:uniqueId val="{00000000-ECF3-46F2-A2AA-AE4448ACA766}"/>
            </c:ext>
          </c:extLst>
        </c:ser>
        <c:ser>
          <c:idx val="1"/>
          <c:order val="1"/>
          <c:tx>
            <c:strRef>
              <c:f>'Balanza comercial - Export'!$G$7</c:f>
              <c:strCache>
                <c:ptCount val="1"/>
                <c:pt idx="0">
                  <c:v>Importaciones</c:v>
                </c:pt>
              </c:strCache>
            </c:strRef>
          </c:tx>
          <c:spPr>
            <a:solidFill>
              <a:schemeClr val="accent5"/>
            </a:solidFill>
            <a:ln w="9525" cap="flat" cmpd="sng" algn="ctr">
              <a:solidFill>
                <a:schemeClr val="accent5">
                  <a:lumMod val="60000"/>
                  <a:lumOff val="40000"/>
                </a:schemeClr>
              </a:solidFill>
              <a:round/>
            </a:ln>
            <a:effectLst/>
            <a:sp3d contourW="9525">
              <a:contourClr>
                <a:schemeClr val="accent5">
                  <a:lumMod val="60000"/>
                  <a:lumOff val="40000"/>
                </a:schemeClr>
              </a:contourClr>
            </a:sp3d>
          </c:spPr>
          <c:invertIfNegative val="0"/>
          <c:dPt>
            <c:idx val="6"/>
            <c:invertIfNegative val="0"/>
            <c:bubble3D val="0"/>
            <c:spPr>
              <a:solidFill>
                <a:schemeClr val="accent5"/>
              </a:solidFill>
              <a:ln w="9525" cap="flat" cmpd="sng" algn="ctr">
                <a:solidFill>
                  <a:schemeClr val="accent5">
                    <a:lumMod val="60000"/>
                    <a:lumOff val="40000"/>
                  </a:schemeClr>
                </a:solidFill>
                <a:round/>
              </a:ln>
              <a:effectLst/>
              <a:sp3d contourW="9525">
                <a:contourClr>
                  <a:schemeClr val="accent5">
                    <a:lumMod val="60000"/>
                    <a:lumOff val="40000"/>
                  </a:schemeClr>
                </a:contourClr>
              </a:sp3d>
            </c:spPr>
            <c:extLst xmlns:c16r2="http://schemas.microsoft.com/office/drawing/2015/06/chart">
              <c:ext xmlns:c16="http://schemas.microsoft.com/office/drawing/2014/chart" uri="{C3380CC4-5D6E-409C-BE32-E72D297353CC}">
                <c16:uniqueId val="{0000000B-51EB-4BB1-90A2-FF3F0CC291F5}"/>
              </c:ext>
            </c:extLst>
          </c:dPt>
          <c:dPt>
            <c:idx val="7"/>
            <c:invertIfNegative val="0"/>
            <c:bubble3D val="0"/>
            <c:spPr>
              <a:solidFill>
                <a:schemeClr val="accent5"/>
              </a:solidFill>
              <a:ln w="9525" cap="flat" cmpd="sng" algn="ctr">
                <a:solidFill>
                  <a:schemeClr val="accent5">
                    <a:lumMod val="60000"/>
                    <a:lumOff val="40000"/>
                  </a:schemeClr>
                </a:solidFill>
                <a:round/>
              </a:ln>
              <a:effectLst/>
              <a:sp3d contourW="9525">
                <a:contourClr>
                  <a:schemeClr val="accent5">
                    <a:lumMod val="60000"/>
                    <a:lumOff val="40000"/>
                  </a:schemeClr>
                </a:contourClr>
              </a:sp3d>
            </c:spPr>
            <c:extLst xmlns:c16r2="http://schemas.microsoft.com/office/drawing/2015/06/chart">
              <c:ext xmlns:c16="http://schemas.microsoft.com/office/drawing/2014/chart" uri="{C3380CC4-5D6E-409C-BE32-E72D297353CC}">
                <c16:uniqueId val="{0000000D-51EB-4BB1-90A2-FF3F0CC291F5}"/>
              </c:ext>
            </c:extLst>
          </c:dPt>
          <c:dLbls>
            <c:dLbl>
              <c:idx val="0"/>
              <c:layout>
                <c:manualLayout>
                  <c:x val="-8.6248768988767346E-4"/>
                  <c:y val="0.15667220308398949"/>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E-51EB-4BB1-90A2-FF3F0CC291F5}"/>
                </c:ext>
                <c:ext xmlns:c15="http://schemas.microsoft.com/office/drawing/2012/chart" uri="{CE6537A1-D6FC-4f65-9D91-7224C49458BB}"/>
              </c:extLst>
            </c:dLbl>
            <c:dLbl>
              <c:idx val="1"/>
              <c:layout>
                <c:manualLayout>
                  <c:x val="-4.804285924361322E-3"/>
                  <c:y val="0.1609655921916010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F-51EB-4BB1-90A2-FF3F0CC291F5}"/>
                </c:ext>
                <c:ext xmlns:c15="http://schemas.microsoft.com/office/drawing/2012/chart" uri="{CE6537A1-D6FC-4f65-9D91-7224C49458BB}"/>
              </c:extLst>
            </c:dLbl>
            <c:dLbl>
              <c:idx val="2"/>
              <c:layout>
                <c:manualLayout>
                  <c:x val="-1.1372223982838059E-3"/>
                  <c:y val="0.13541666666666666"/>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0-51EB-4BB1-90A2-FF3F0CC291F5}"/>
                </c:ext>
                <c:ext xmlns:c15="http://schemas.microsoft.com/office/drawing/2012/chart" uri="{CE6537A1-D6FC-4f65-9D91-7224C49458BB}"/>
              </c:extLst>
            </c:dLbl>
            <c:dLbl>
              <c:idx val="3"/>
              <c:layout>
                <c:manualLayout>
                  <c:x val="-2.3929521543253614E-4"/>
                  <c:y val="0.15434957349081366"/>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1-51EB-4BB1-90A2-FF3F0CC291F5}"/>
                </c:ext>
                <c:ext xmlns:c15="http://schemas.microsoft.com/office/drawing/2012/chart" uri="{CE6537A1-D6FC-4f65-9D91-7224C49458BB}"/>
              </c:extLst>
            </c:dLbl>
            <c:dLbl>
              <c:idx val="4"/>
              <c:layout>
                <c:manualLayout>
                  <c:x val="-9.1718692209314247E-4"/>
                  <c:y val="0.15012672244094488"/>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2-51EB-4BB1-90A2-FF3F0CC291F5}"/>
                </c:ext>
                <c:ext xmlns:c15="http://schemas.microsoft.com/office/drawing/2012/chart" uri="{CE6537A1-D6FC-4f65-9D91-7224C49458BB}"/>
              </c:extLst>
            </c:dLbl>
            <c:dLbl>
              <c:idx val="5"/>
              <c:layout>
                <c:manualLayout>
                  <c:x val="-8.370876390876626E-4"/>
                  <c:y val="0.16715940780839894"/>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3-51EB-4BB1-90A2-FF3F0CC291F5}"/>
                </c:ext>
                <c:ext xmlns:c15="http://schemas.microsoft.com/office/drawing/2012/chart" uri="{CE6537A1-D6FC-4f65-9D91-7224C49458BB}"/>
              </c:extLst>
            </c:dLbl>
            <c:dLbl>
              <c:idx val="6"/>
              <c:layout>
                <c:manualLayout>
                  <c:x val="1.2899438079576875E-3"/>
                  <c:y val="0.1307010744750656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B-51EB-4BB1-90A2-FF3F0CC291F5}"/>
                </c:ext>
                <c:ext xmlns:c15="http://schemas.microsoft.com/office/drawing/2012/chart" uri="{CE6537A1-D6FC-4f65-9D91-7224C49458BB}"/>
              </c:extLst>
            </c:dLbl>
            <c:dLbl>
              <c:idx val="7"/>
              <c:layout>
                <c:manualLayout>
                  <c:x val="-2.464250542536173E-3"/>
                  <c:y val="0.13590940780839894"/>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D-51EB-4BB1-90A2-FF3F0CC291F5}"/>
                </c:ext>
                <c:ext xmlns:c15="http://schemas.microsoft.com/office/drawing/2012/chart" uri="{CE6537A1-D6FC-4f65-9D91-7224C49458BB}"/>
              </c:extLst>
            </c:dLbl>
            <c:numFmt formatCode="#,###," sourceLinked="0"/>
            <c:spPr>
              <a:noFill/>
              <a:ln>
                <a:noFill/>
              </a:ln>
              <a:effectLst/>
            </c:spPr>
            <c:txPr>
              <a:bodyPr rot="-5400000" spcFirstLastPara="1" vertOverflow="ellipsis" wrap="square" anchor="ctr" anchorCtr="1"/>
              <a:lstStyle/>
              <a:p>
                <a:pPr>
                  <a:defRPr sz="1800" b="0" i="0" u="none" strike="noStrike" kern="1200" baseline="0">
                    <a:solidFill>
                      <a:schemeClr val="tx1"/>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'Balanza comercial - Export'!$A$9:$A$16</c:f>
              <c:strCache>
                <c:ptCount val="8"/>
                <c:pt idx="0">
                  <c:v>2012</c:v>
                </c:pt>
                <c:pt idx="1">
                  <c:v>2013</c:v>
                </c:pt>
                <c:pt idx="2">
                  <c:v>2014</c:v>
                </c:pt>
                <c:pt idx="3">
                  <c:v>2015</c:v>
                </c:pt>
                <c:pt idx="4">
                  <c:v>2016</c:v>
                </c:pt>
                <c:pt idx="5">
                  <c:v>2017</c:v>
                </c:pt>
                <c:pt idx="6">
                  <c:v>2017 ene-may</c:v>
                </c:pt>
                <c:pt idx="7">
                  <c:v>2018 ene-may</c:v>
                </c:pt>
              </c:strCache>
            </c:strRef>
          </c:cat>
          <c:val>
            <c:numRef>
              <c:f>'Balanza comercial - Export'!$K$9:$K$16</c:f>
              <c:numCache>
                <c:formatCode>General</c:formatCode>
                <c:ptCount val="8"/>
                <c:pt idx="0" formatCode="#,###.0,">
                  <c:v>24181570</c:v>
                </c:pt>
                <c:pt idx="1">
                  <c:v>25763812.203574002</c:v>
                </c:pt>
                <c:pt idx="2">
                  <c:v>26421482.732703</c:v>
                </c:pt>
                <c:pt idx="3">
                  <c:v>20446797.93265</c:v>
                </c:pt>
                <c:pt idx="4">
                  <c:v>15545157.353128999</c:v>
                </c:pt>
                <c:pt idx="5">
                  <c:v>19031063.982949998</c:v>
                </c:pt>
                <c:pt idx="6">
                  <c:v>7131037.3497180296</c:v>
                </c:pt>
                <c:pt idx="7">
                  <c:v>8807654.0597079899</c:v>
                </c:pt>
              </c:numCache>
            </c:numRef>
          </c:val>
          <c:extLst xmlns:c16r2="http://schemas.microsoft.com/office/drawing/2015/06/chart">
            <c:ext xmlns:c16="http://schemas.microsoft.com/office/drawing/2014/chart" uri="{C3380CC4-5D6E-409C-BE32-E72D297353CC}">
              <c16:uniqueId val="{00000001-ECF3-46F2-A2AA-AE4448ACA766}"/>
            </c:ext>
          </c:extLst>
        </c:ser>
        <c:ser>
          <c:idx val="2"/>
          <c:order val="2"/>
          <c:tx>
            <c:strRef>
              <c:f>'Balanza comercial - Export'!$L$7</c:f>
              <c:strCache>
                <c:ptCount val="1"/>
                <c:pt idx="0">
                  <c:v>Balanza comercial</c:v>
                </c:pt>
              </c:strCache>
            </c:strRef>
          </c:tx>
          <c:spPr>
            <a:solidFill>
              <a:srgbClr val="C00000"/>
            </a:solidFill>
            <a:ln w="9525" cap="flat" cmpd="sng" algn="ctr">
              <a:solidFill>
                <a:schemeClr val="accent3">
                  <a:lumMod val="75000"/>
                </a:schemeClr>
              </a:solidFill>
              <a:round/>
            </a:ln>
            <a:effectLst/>
            <a:sp3d contourW="9525">
              <a:contourClr>
                <a:schemeClr val="accent3">
                  <a:lumMod val="75000"/>
                </a:schemeClr>
              </a:contourClr>
            </a:sp3d>
          </c:spPr>
          <c:invertIfNegative val="0"/>
          <c:dPt>
            <c:idx val="7"/>
            <c:invertIfNegative val="0"/>
            <c:bubble3D val="0"/>
            <c:extLst xmlns:c16r2="http://schemas.microsoft.com/office/drawing/2015/06/chart">
              <c:ext xmlns:c16="http://schemas.microsoft.com/office/drawing/2014/chart" uri="{C3380CC4-5D6E-409C-BE32-E72D297353CC}">
                <c16:uniqueId val="{00000014-51EB-4BB1-90A2-FF3F0CC291F5}"/>
              </c:ext>
            </c:extLst>
          </c:dPt>
          <c:dLbls>
            <c:dLbl>
              <c:idx val="0"/>
              <c:layout>
                <c:manualLayout>
                  <c:x val="-1.289989680082583E-3"/>
                  <c:y val="1.8229166666666761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5-51EB-4BB1-90A2-FF3F0CC291F5}"/>
                </c:ext>
                <c:ext xmlns:c15="http://schemas.microsoft.com/office/drawing/2012/chart" uri="{CE6537A1-D6FC-4f65-9D91-7224C49458BB}"/>
              </c:extLst>
            </c:dLbl>
            <c:dLbl>
              <c:idx val="1"/>
              <c:layout>
                <c:manualLayout>
                  <c:x val="-1.2899896800826066E-3"/>
                  <c:y val="5.208333333333333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6-51EB-4BB1-90A2-FF3F0CC291F5}"/>
                </c:ext>
                <c:ext xmlns:c15="http://schemas.microsoft.com/office/drawing/2012/chart" uri="{CE6537A1-D6FC-4f65-9D91-7224C49458BB}"/>
              </c:extLst>
            </c:dLbl>
            <c:dLbl>
              <c:idx val="3"/>
              <c:layout>
                <c:manualLayout>
                  <c:x val="-1.2899896800825593E-3"/>
                  <c:y val="1.562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7-51EB-4BB1-90A2-FF3F0CC291F5}"/>
                </c:ext>
                <c:ext xmlns:c15="http://schemas.microsoft.com/office/drawing/2012/chart" uri="{CE6537A1-D6FC-4f65-9D91-7224C49458BB}"/>
              </c:extLst>
            </c:dLbl>
            <c:dLbl>
              <c:idx val="6"/>
              <c:layout>
                <c:manualLayout>
                  <c:x val="0"/>
                  <c:y val="1.3513518306560996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8-51EB-4BB1-90A2-FF3F0CC291F5}"/>
                </c:ext>
                <c:ext xmlns:c15="http://schemas.microsoft.com/office/drawing/2012/chart" uri="{CE6537A1-D6FC-4f65-9D91-7224C49458BB}"/>
              </c:extLst>
            </c:dLbl>
            <c:numFmt formatCode="#,###," sourceLinked="0"/>
            <c:spPr>
              <a:noFill/>
              <a:ln>
                <a:noFill/>
              </a:ln>
              <a:effectLst/>
            </c:spPr>
            <c:txPr>
              <a:bodyPr rot="-5400000" spcFirstLastPara="1" vertOverflow="ellipsis" wrap="square" anchor="ctr" anchorCtr="1"/>
              <a:lstStyle/>
              <a:p>
                <a:pPr>
                  <a:defRPr sz="1800" b="0" i="0" u="none" strike="noStrike" kern="1200" baseline="0">
                    <a:solidFill>
                      <a:schemeClr val="tx1"/>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'Balanza comercial - Export'!$A$9:$A$16</c:f>
              <c:strCache>
                <c:ptCount val="8"/>
                <c:pt idx="0">
                  <c:v>2012</c:v>
                </c:pt>
                <c:pt idx="1">
                  <c:v>2013</c:v>
                </c:pt>
                <c:pt idx="2">
                  <c:v>2014</c:v>
                </c:pt>
                <c:pt idx="3">
                  <c:v>2015</c:v>
                </c:pt>
                <c:pt idx="4">
                  <c:v>2016</c:v>
                </c:pt>
                <c:pt idx="5">
                  <c:v>2017</c:v>
                </c:pt>
                <c:pt idx="6">
                  <c:v>2017 ene-may</c:v>
                </c:pt>
                <c:pt idx="7">
                  <c:v>2018 ene-may</c:v>
                </c:pt>
              </c:strCache>
            </c:strRef>
          </c:cat>
          <c:val>
            <c:numRef>
              <c:f>'Balanza comercial - Export'!$P$9:$P$16</c:f>
              <c:numCache>
                <c:formatCode>#,###.0,</c:formatCode>
                <c:ptCount val="8"/>
                <c:pt idx="0">
                  <c:v>-416808.17000000179</c:v>
                </c:pt>
                <c:pt idx="1">
                  <c:v>-1012879.024887003</c:v>
                </c:pt>
                <c:pt idx="2">
                  <c:v>-697050.24234399945</c:v>
                </c:pt>
                <c:pt idx="3">
                  <c:v>-2116190.2409269996</c:v>
                </c:pt>
                <c:pt idx="4">
                  <c:v>1252508.9792839997</c:v>
                </c:pt>
                <c:pt idx="5">
                  <c:v>91391.116981003433</c:v>
                </c:pt>
                <c:pt idx="6">
                  <c:v>790227.23894597031</c:v>
                </c:pt>
                <c:pt idx="7">
                  <c:v>197001.58439400978</c:v>
                </c:pt>
              </c:numCache>
            </c:numRef>
          </c:val>
          <c:extLst xmlns:c16r2="http://schemas.microsoft.com/office/drawing/2015/06/chart">
            <c:ext xmlns:c16="http://schemas.microsoft.com/office/drawing/2014/chart" uri="{C3380CC4-5D6E-409C-BE32-E72D297353CC}">
              <c16:uniqueId val="{00000002-ECF3-46F2-A2AA-AE4448ACA766}"/>
            </c:ext>
          </c:extLst>
        </c:ser>
        <c:dLbls>
          <c:showLegendKey val="0"/>
          <c:showVal val="0"/>
          <c:showCatName val="0"/>
          <c:showSerName val="0"/>
          <c:showPercent val="0"/>
          <c:showBubbleSize val="0"/>
        </c:dLbls>
        <c:gapWidth val="65"/>
        <c:shape val="box"/>
        <c:axId val="352290000"/>
        <c:axId val="352290560"/>
        <c:axId val="0"/>
      </c:bar3DChart>
      <c:catAx>
        <c:axId val="352290000"/>
        <c:scaling>
          <c:orientation val="minMax"/>
        </c:scaling>
        <c:delete val="0"/>
        <c:axPos val="b"/>
        <c:numFmt formatCode="General" sourceLinked="1"/>
        <c:majorTickMark val="none"/>
        <c:minorTickMark val="none"/>
        <c:tickLblPos val="low"/>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800" b="0" i="0" u="none" strike="noStrike" kern="1200" cap="all" baseline="0">
                <a:solidFill>
                  <a:schemeClr val="tx1"/>
                </a:solidFill>
                <a:latin typeface="+mn-lt"/>
                <a:ea typeface="+mn-ea"/>
                <a:cs typeface="+mn-cs"/>
              </a:defRPr>
            </a:pPr>
            <a:endParaRPr lang="es-EC"/>
          </a:p>
        </c:txPr>
        <c:crossAx val="352290560"/>
        <c:crosses val="autoZero"/>
        <c:auto val="1"/>
        <c:lblAlgn val="ctr"/>
        <c:lblOffset val="100"/>
        <c:noMultiLvlLbl val="0"/>
      </c:catAx>
      <c:valAx>
        <c:axId val="352290560"/>
        <c:scaling>
          <c:orientation val="minMax"/>
          <c:min val="-10000000"/>
        </c:scaling>
        <c:delete val="1"/>
        <c:axPos val="l"/>
        <c:majorGridlines>
          <c:spPr>
            <a:ln w="9525" cap="flat" cmpd="sng" algn="ctr">
              <a:solidFill>
                <a:schemeClr val="dk1">
                  <a:lumMod val="15000"/>
                  <a:lumOff val="85000"/>
                </a:schemeClr>
              </a:solidFill>
              <a:round/>
            </a:ln>
            <a:effectLst/>
          </c:spPr>
        </c:majorGridlines>
        <c:numFmt formatCode="#,###.0," sourceLinked="1"/>
        <c:majorTickMark val="out"/>
        <c:minorTickMark val="none"/>
        <c:tickLblPos val="nextTo"/>
        <c:crossAx val="35229000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s-EC"/>
        </a:p>
      </c:txPr>
    </c:legend>
    <c:plotVisOnly val="1"/>
    <c:dispBlanksAs val="gap"/>
    <c:showDLblsOverMax val="0"/>
  </c:chart>
  <c:spPr>
    <a:noFill/>
    <a:ln w="9525" cap="flat" cmpd="sng" algn="ctr">
      <a:noFill/>
      <a:round/>
    </a:ln>
    <a:effectLst/>
  </c:spPr>
  <c:txPr>
    <a:bodyPr/>
    <a:lstStyle/>
    <a:p>
      <a:pPr>
        <a:defRPr sz="1800">
          <a:solidFill>
            <a:schemeClr val="tx1"/>
          </a:solidFill>
        </a:defRPr>
      </a:pPr>
      <a:endParaRPr lang="es-EC"/>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530183727034139E-2"/>
          <c:y val="2.8252405949256338E-2"/>
          <c:w val="0.94626290463691998"/>
          <c:h val="0.73043053611750941"/>
        </c:manualLayout>
      </c:layout>
      <c:barChart>
        <c:barDir val="col"/>
        <c:grouping val="stacked"/>
        <c:varyColors val="0"/>
        <c:ser>
          <c:idx val="2"/>
          <c:order val="0"/>
          <c:tx>
            <c:strRef>
              <c:f>'Trade_Map_-_Lista_de_los_produc'!$L$16</c:f>
              <c:strCache>
                <c:ptCount val="1"/>
                <c:pt idx="0">
                  <c:v>NO PETROLERAS</c:v>
                </c:pt>
              </c:strCache>
            </c:strRef>
          </c:tx>
          <c:spPr>
            <a:solidFill>
              <a:schemeClr val="accent2"/>
            </a:solidFill>
          </c:spPr>
          <c:invertIfNegative val="0"/>
          <c:dLbls>
            <c:spPr>
              <a:noFill/>
              <a:ln>
                <a:noFill/>
              </a:ln>
              <a:effectLst/>
            </c:spPr>
            <c:txPr>
              <a:bodyPr/>
              <a:lstStyle/>
              <a:p>
                <a:pPr>
                  <a:defRPr sz="1400"/>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'Trade_Map_-_Lista_de_los_produc'!$M$13:$S$13</c:f>
              <c:strCache>
                <c:ptCount val="7"/>
                <c:pt idx="0">
                  <c:v>2013</c:v>
                </c:pt>
                <c:pt idx="1">
                  <c:v>2014</c:v>
                </c:pt>
                <c:pt idx="2">
                  <c:v>2015</c:v>
                </c:pt>
                <c:pt idx="3">
                  <c:v>2016</c:v>
                </c:pt>
                <c:pt idx="4">
                  <c:v>2017</c:v>
                </c:pt>
                <c:pt idx="5">
                  <c:v>ene-may 2017</c:v>
                </c:pt>
                <c:pt idx="6">
                  <c:v>ene-may 2018</c:v>
                </c:pt>
              </c:strCache>
            </c:strRef>
          </c:cat>
          <c:val>
            <c:numRef>
              <c:f>'Trade_Map_-_Lista_de_los_produc'!$M$16:$S$16</c:f>
              <c:numCache>
                <c:formatCode>#,##0</c:formatCode>
                <c:ptCount val="7"/>
                <c:pt idx="0">
                  <c:v>10643.533698912006</c:v>
                </c:pt>
                <c:pt idx="1">
                  <c:v>12448.579956459002</c:v>
                </c:pt>
                <c:pt idx="2">
                  <c:v>11670.28823688</c:v>
                </c:pt>
                <c:pt idx="3">
                  <c:v>11338.497018773001</c:v>
                </c:pt>
                <c:pt idx="4">
                  <c:v>12208.858002042996</c:v>
                </c:pt>
                <c:pt idx="5">
                  <c:v>5149.2502072160005</c:v>
                </c:pt>
                <c:pt idx="6">
                  <c:v>5484.2428000820009</c:v>
                </c:pt>
              </c:numCache>
            </c:numRef>
          </c:val>
          <c:extLst xmlns:c16r2="http://schemas.microsoft.com/office/drawing/2015/06/chart">
            <c:ext xmlns:c16="http://schemas.microsoft.com/office/drawing/2014/chart" uri="{C3380CC4-5D6E-409C-BE32-E72D297353CC}">
              <c16:uniqueId val="{00000000-56B7-4F70-8024-85470978AB24}"/>
            </c:ext>
          </c:extLst>
        </c:ser>
        <c:ser>
          <c:idx val="1"/>
          <c:order val="1"/>
          <c:tx>
            <c:strRef>
              <c:f>'Trade_Map_-_Lista_de_los_produc'!$L$15</c:f>
              <c:strCache>
                <c:ptCount val="1"/>
                <c:pt idx="0">
                  <c:v>PETROLERAS</c:v>
                </c:pt>
              </c:strCache>
            </c:strRef>
          </c:tx>
          <c:spPr>
            <a:solidFill>
              <a:schemeClr val="accent1"/>
            </a:solidFill>
          </c:spPr>
          <c:invertIfNegative val="0"/>
          <c:dLbls>
            <c:spPr>
              <a:noFill/>
              <a:ln>
                <a:noFill/>
              </a:ln>
              <a:effectLst/>
            </c:spPr>
            <c:txPr>
              <a:bodyPr/>
              <a:lstStyle/>
              <a:p>
                <a:pPr>
                  <a:defRPr sz="1400"/>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'Trade_Map_-_Lista_de_los_produc'!$M$13:$S$13</c:f>
              <c:strCache>
                <c:ptCount val="7"/>
                <c:pt idx="0">
                  <c:v>2013</c:v>
                </c:pt>
                <c:pt idx="1">
                  <c:v>2014</c:v>
                </c:pt>
                <c:pt idx="2">
                  <c:v>2015</c:v>
                </c:pt>
                <c:pt idx="3">
                  <c:v>2016</c:v>
                </c:pt>
                <c:pt idx="4">
                  <c:v>2017</c:v>
                </c:pt>
                <c:pt idx="5">
                  <c:v>ene-may 2017</c:v>
                </c:pt>
                <c:pt idx="6">
                  <c:v>ene-may 2018</c:v>
                </c:pt>
              </c:strCache>
            </c:strRef>
          </c:cat>
          <c:val>
            <c:numRef>
              <c:f>'Trade_Map_-_Lista_de_los_produc'!$M$15:$S$15</c:f>
              <c:numCache>
                <c:formatCode>#,##0</c:formatCode>
                <c:ptCount val="7"/>
                <c:pt idx="0">
                  <c:v>14107.399479775</c:v>
                </c:pt>
                <c:pt idx="1">
                  <c:v>13275.852674870001</c:v>
                </c:pt>
                <c:pt idx="2">
                  <c:v>6660.3194548429992</c:v>
                </c:pt>
                <c:pt idx="3">
                  <c:v>5459.1693136400008</c:v>
                </c:pt>
                <c:pt idx="4">
                  <c:v>6913.5970978879996</c:v>
                </c:pt>
                <c:pt idx="5">
                  <c:v>2772.0143814479998</c:v>
                </c:pt>
                <c:pt idx="6">
                  <c:v>3520.4128440199997</c:v>
                </c:pt>
              </c:numCache>
            </c:numRef>
          </c:val>
          <c:extLst xmlns:c16r2="http://schemas.microsoft.com/office/drawing/2015/06/chart">
            <c:ext xmlns:c16="http://schemas.microsoft.com/office/drawing/2014/chart" uri="{C3380CC4-5D6E-409C-BE32-E72D297353CC}">
              <c16:uniqueId val="{00000001-56B7-4F70-8024-85470978AB24}"/>
            </c:ext>
          </c:extLst>
        </c:ser>
        <c:ser>
          <c:idx val="0"/>
          <c:order val="2"/>
          <c:tx>
            <c:strRef>
              <c:f>'Trade_Map_-_Lista_de_los_produc'!$L$14</c:f>
              <c:strCache>
                <c:ptCount val="1"/>
                <c:pt idx="0">
                  <c:v>TOTAL</c:v>
                </c:pt>
              </c:strCache>
            </c:strRef>
          </c:tx>
          <c:spPr>
            <a:solidFill>
              <a:schemeClr val="bg1"/>
            </a:solidFill>
            <a:ln>
              <a:noFill/>
            </a:ln>
          </c:spPr>
          <c:invertIfNegative val="0"/>
          <c:dLbls>
            <c:spPr>
              <a:ln>
                <a:solidFill>
                  <a:srgbClr val="C00000"/>
                </a:solidFill>
              </a:ln>
            </c:spPr>
            <c:txPr>
              <a:bodyPr/>
              <a:lstStyle/>
              <a:p>
                <a:pPr>
                  <a:defRPr sz="1400"/>
                </a:pPr>
                <a:endParaRPr lang="es-EC"/>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'Trade_Map_-_Lista_de_los_produc'!$M$13:$S$13</c:f>
              <c:strCache>
                <c:ptCount val="7"/>
                <c:pt idx="0">
                  <c:v>2013</c:v>
                </c:pt>
                <c:pt idx="1">
                  <c:v>2014</c:v>
                </c:pt>
                <c:pt idx="2">
                  <c:v>2015</c:v>
                </c:pt>
                <c:pt idx="3">
                  <c:v>2016</c:v>
                </c:pt>
                <c:pt idx="4">
                  <c:v>2017</c:v>
                </c:pt>
                <c:pt idx="5">
                  <c:v>ene-may 2017</c:v>
                </c:pt>
                <c:pt idx="6">
                  <c:v>ene-may 2018</c:v>
                </c:pt>
              </c:strCache>
            </c:strRef>
          </c:cat>
          <c:val>
            <c:numRef>
              <c:f>'Trade_Map_-_Lista_de_los_produc'!$M$14:$S$14</c:f>
              <c:numCache>
                <c:formatCode>#,##0</c:formatCode>
                <c:ptCount val="7"/>
                <c:pt idx="0">
                  <c:v>24750.933178687003</c:v>
                </c:pt>
                <c:pt idx="1">
                  <c:v>25724.432000000001</c:v>
                </c:pt>
                <c:pt idx="2">
                  <c:v>18330.608</c:v>
                </c:pt>
                <c:pt idx="3">
                  <c:v>16797.665000000001</c:v>
                </c:pt>
                <c:pt idx="4">
                  <c:v>19122.455000000005</c:v>
                </c:pt>
                <c:pt idx="5">
                  <c:v>7921.2645886640003</c:v>
                </c:pt>
                <c:pt idx="6">
                  <c:v>9004.6556441020002</c:v>
                </c:pt>
              </c:numCache>
            </c:numRef>
          </c:val>
          <c:extLst xmlns:c16r2="http://schemas.microsoft.com/office/drawing/2015/06/chart">
            <c:ext xmlns:c16="http://schemas.microsoft.com/office/drawing/2014/chart" uri="{C3380CC4-5D6E-409C-BE32-E72D297353CC}">
              <c16:uniqueId val="{00000002-56B7-4F70-8024-85470978AB24}"/>
            </c:ext>
          </c:extLst>
        </c:ser>
        <c:dLbls>
          <c:showLegendKey val="0"/>
          <c:showVal val="0"/>
          <c:showCatName val="0"/>
          <c:showSerName val="0"/>
          <c:showPercent val="0"/>
          <c:showBubbleSize val="0"/>
        </c:dLbls>
        <c:gapWidth val="50"/>
        <c:overlap val="100"/>
        <c:axId val="352293920"/>
        <c:axId val="352294480"/>
      </c:barChart>
      <c:catAx>
        <c:axId val="352293920"/>
        <c:scaling>
          <c:orientation val="minMax"/>
        </c:scaling>
        <c:delete val="0"/>
        <c:axPos val="b"/>
        <c:numFmt formatCode="General" sourceLinked="1"/>
        <c:majorTickMark val="out"/>
        <c:minorTickMark val="none"/>
        <c:tickLblPos val="nextTo"/>
        <c:txPr>
          <a:bodyPr/>
          <a:lstStyle/>
          <a:p>
            <a:pPr>
              <a:defRPr sz="1400"/>
            </a:pPr>
            <a:endParaRPr lang="es-EC"/>
          </a:p>
        </c:txPr>
        <c:crossAx val="352294480"/>
        <c:crosses val="autoZero"/>
        <c:auto val="1"/>
        <c:lblAlgn val="ctr"/>
        <c:lblOffset val="100"/>
        <c:noMultiLvlLbl val="0"/>
      </c:catAx>
      <c:valAx>
        <c:axId val="352294480"/>
        <c:scaling>
          <c:orientation val="minMax"/>
          <c:max val="30000"/>
        </c:scaling>
        <c:delete val="1"/>
        <c:axPos val="l"/>
        <c:numFmt formatCode="#,##0" sourceLinked="1"/>
        <c:majorTickMark val="out"/>
        <c:minorTickMark val="none"/>
        <c:tickLblPos val="nextTo"/>
        <c:crossAx val="352293920"/>
        <c:crosses val="autoZero"/>
        <c:crossBetween val="between"/>
      </c:valAx>
    </c:plotArea>
    <c:legend>
      <c:legendPos val="r"/>
      <c:layout>
        <c:manualLayout>
          <c:xMode val="edge"/>
          <c:yMode val="edge"/>
          <c:x val="0.12220229994420301"/>
          <c:y val="0.85928770718920944"/>
          <c:w val="0.72276246719160109"/>
          <c:h val="0.13955589461351922"/>
        </c:manualLayout>
      </c:layout>
      <c:overlay val="0"/>
      <c:txPr>
        <a:bodyPr/>
        <a:lstStyle/>
        <a:p>
          <a:pPr>
            <a:defRPr sz="1400"/>
          </a:pPr>
          <a:endParaRPr lang="es-EC"/>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5223707532045247E-2"/>
          <c:y val="5.1400554097404488E-2"/>
          <c:w val="0.91266519605974128"/>
          <c:h val="0.67860435595289625"/>
        </c:manualLayout>
      </c:layout>
      <c:lineChart>
        <c:grouping val="standard"/>
        <c:varyColors val="0"/>
        <c:ser>
          <c:idx val="0"/>
          <c:order val="0"/>
          <c:tx>
            <c:strRef>
              <c:f>Hoja1!$C$2</c:f>
              <c:strCache>
                <c:ptCount val="1"/>
                <c:pt idx="0">
                  <c:v>Pobreza</c:v>
                </c:pt>
              </c:strCache>
            </c:strRef>
          </c:tx>
          <c:spPr>
            <a:ln w="31750">
              <a:solidFill>
                <a:schemeClr val="accent1">
                  <a:lumMod val="75000"/>
                </a:schemeClr>
              </a:solidFill>
            </a:ln>
          </c:spPr>
          <c:dLbls>
            <c:dLbl>
              <c:idx val="11"/>
              <c:layout>
                <c:manualLayout>
                  <c:x val="-6.3888888888888884E-2"/>
                  <c:y val="5.0925925925925923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2C46-4B54-B425-90EBBE575B4C}"/>
                </c:ext>
                <c:ext xmlns:c15="http://schemas.microsoft.com/office/drawing/2012/chart" uri="{CE6537A1-D6FC-4f65-9D91-7224C49458BB}"/>
              </c:extLst>
            </c:dLbl>
            <c:dLbl>
              <c:idx val="12"/>
              <c:layout>
                <c:manualLayout>
                  <c:x val="0"/>
                  <c:y val="6.481481481481483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2C46-4B54-B425-90EBBE575B4C}"/>
                </c:ext>
                <c:ext xmlns:c15="http://schemas.microsoft.com/office/drawing/2012/chart" uri="{CE6537A1-D6FC-4f65-9D91-7224C49458BB}"/>
              </c:extLst>
            </c:dLbl>
            <c:spPr>
              <a:noFill/>
              <a:ln>
                <a:noFill/>
              </a:ln>
              <a:effectLst/>
            </c:sp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cat>
            <c:strRef>
              <c:f>Hoja1!$B$3:$B$15</c:f>
              <c:strCache>
                <c:ptCount val="13"/>
                <c:pt idx="0">
                  <c:v>2007</c:v>
                </c:pt>
                <c:pt idx="1">
                  <c:v>2008</c:v>
                </c:pt>
                <c:pt idx="2">
                  <c:v>2009</c:v>
                </c:pt>
                <c:pt idx="3">
                  <c:v>2010</c:v>
                </c:pt>
                <c:pt idx="4">
                  <c:v>2011</c:v>
                </c:pt>
                <c:pt idx="5">
                  <c:v>2012</c:v>
                </c:pt>
                <c:pt idx="6">
                  <c:v>2013</c:v>
                </c:pt>
                <c:pt idx="7">
                  <c:v>2014</c:v>
                </c:pt>
                <c:pt idx="8">
                  <c:v>2015</c:v>
                </c:pt>
                <c:pt idx="9">
                  <c:v>2016</c:v>
                </c:pt>
                <c:pt idx="10">
                  <c:v>2017</c:v>
                </c:pt>
                <c:pt idx="11">
                  <c:v>II Trim. 2017</c:v>
                </c:pt>
                <c:pt idx="12">
                  <c:v>II Trim. 2018</c:v>
                </c:pt>
              </c:strCache>
            </c:strRef>
          </c:cat>
          <c:val>
            <c:numRef>
              <c:f>Hoja1!$C$3:$C$15</c:f>
              <c:numCache>
                <c:formatCode>0.0%</c:formatCode>
                <c:ptCount val="13"/>
                <c:pt idx="0">
                  <c:v>0.36736406999999999</c:v>
                </c:pt>
                <c:pt idx="1">
                  <c:v>0.35086587000000002</c:v>
                </c:pt>
                <c:pt idx="2">
                  <c:v>0.36027341000000002</c:v>
                </c:pt>
                <c:pt idx="3">
                  <c:v>0.32761600000000002</c:v>
                </c:pt>
                <c:pt idx="4">
                  <c:v>0.28635566000000001</c:v>
                </c:pt>
                <c:pt idx="5">
                  <c:v>0.27310000000000001</c:v>
                </c:pt>
                <c:pt idx="6">
                  <c:v>0.2555</c:v>
                </c:pt>
                <c:pt idx="7">
                  <c:v>0.22489975661694386</c:v>
                </c:pt>
                <c:pt idx="8">
                  <c:v>0.23280000000000001</c:v>
                </c:pt>
                <c:pt idx="9">
                  <c:v>0.22920000000000001</c:v>
                </c:pt>
                <c:pt idx="10">
                  <c:v>0.21460000000000001</c:v>
                </c:pt>
                <c:pt idx="11">
                  <c:v>0.23089999999999999</c:v>
                </c:pt>
                <c:pt idx="12">
                  <c:v>0.245</c:v>
                </c:pt>
              </c:numCache>
            </c:numRef>
          </c:val>
          <c:smooth val="0"/>
          <c:extLst xmlns:c16r2="http://schemas.microsoft.com/office/drawing/2015/06/chart">
            <c:ext xmlns:c16="http://schemas.microsoft.com/office/drawing/2014/chart" uri="{C3380CC4-5D6E-409C-BE32-E72D297353CC}">
              <c16:uniqueId val="{00000002-2C46-4B54-B425-90EBBE575B4C}"/>
            </c:ext>
          </c:extLst>
        </c:ser>
        <c:ser>
          <c:idx val="1"/>
          <c:order val="1"/>
          <c:tx>
            <c:strRef>
              <c:f>Hoja1!$D$2</c:f>
              <c:strCache>
                <c:ptCount val="1"/>
                <c:pt idx="0">
                  <c:v>Extrema Pobreza</c:v>
                </c:pt>
              </c:strCache>
            </c:strRef>
          </c:tx>
          <c:spPr>
            <a:ln w="31750">
              <a:solidFill>
                <a:schemeClr val="accent2">
                  <a:lumMod val="75000"/>
                </a:schemeClr>
              </a:solidFill>
            </a:ln>
          </c:spPr>
          <c:dLbls>
            <c:dLbl>
              <c:idx val="11"/>
              <c:layout>
                <c:manualLayout>
                  <c:x val="-5.8333333333333369E-2"/>
                  <c:y val="5.555555555555552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2C46-4B54-B425-90EBBE575B4C}"/>
                </c:ext>
                <c:ext xmlns:c15="http://schemas.microsoft.com/office/drawing/2012/chart" uri="{CE6537A1-D6FC-4f65-9D91-7224C49458BB}"/>
              </c:extLst>
            </c:dLbl>
            <c:dLbl>
              <c:idx val="12"/>
              <c:layout>
                <c:manualLayout>
                  <c:x val="-1.3888888888888897E-2"/>
                  <c:y val="6.4814814814814839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2C46-4B54-B425-90EBBE575B4C}"/>
                </c:ext>
                <c:ext xmlns:c15="http://schemas.microsoft.com/office/drawing/2012/chart" uri="{CE6537A1-D6FC-4f65-9D91-7224C49458BB}"/>
              </c:extLst>
            </c:dLbl>
            <c:spPr>
              <a:noFill/>
              <a:ln>
                <a:noFill/>
              </a:ln>
              <a:effectLst/>
            </c:sp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cat>
            <c:strRef>
              <c:f>Hoja1!$B$3:$B$15</c:f>
              <c:strCache>
                <c:ptCount val="13"/>
                <c:pt idx="0">
                  <c:v>2007</c:v>
                </c:pt>
                <c:pt idx="1">
                  <c:v>2008</c:v>
                </c:pt>
                <c:pt idx="2">
                  <c:v>2009</c:v>
                </c:pt>
                <c:pt idx="3">
                  <c:v>2010</c:v>
                </c:pt>
                <c:pt idx="4">
                  <c:v>2011</c:v>
                </c:pt>
                <c:pt idx="5">
                  <c:v>2012</c:v>
                </c:pt>
                <c:pt idx="6">
                  <c:v>2013</c:v>
                </c:pt>
                <c:pt idx="7">
                  <c:v>2014</c:v>
                </c:pt>
                <c:pt idx="8">
                  <c:v>2015</c:v>
                </c:pt>
                <c:pt idx="9">
                  <c:v>2016</c:v>
                </c:pt>
                <c:pt idx="10">
                  <c:v>2017</c:v>
                </c:pt>
                <c:pt idx="11">
                  <c:v>II Trim. 2017</c:v>
                </c:pt>
                <c:pt idx="12">
                  <c:v>II Trim. 2018</c:v>
                </c:pt>
              </c:strCache>
            </c:strRef>
          </c:cat>
          <c:val>
            <c:numRef>
              <c:f>Hoja1!$D$3:$D$15</c:f>
              <c:numCache>
                <c:formatCode>0.0%</c:formatCode>
                <c:ptCount val="13"/>
                <c:pt idx="0">
                  <c:v>0.16453406000000001</c:v>
                </c:pt>
                <c:pt idx="1">
                  <c:v>0.15688347</c:v>
                </c:pt>
                <c:pt idx="2">
                  <c:v>0.15369063999999999</c:v>
                </c:pt>
                <c:pt idx="3">
                  <c:v>0.13094861999999999</c:v>
                </c:pt>
                <c:pt idx="4">
                  <c:v>0.11612267</c:v>
                </c:pt>
                <c:pt idx="5">
                  <c:v>0.1118</c:v>
                </c:pt>
                <c:pt idx="6">
                  <c:v>8.6099999999999996E-2</c:v>
                </c:pt>
                <c:pt idx="7">
                  <c:v>7.6499999999999999E-2</c:v>
                </c:pt>
                <c:pt idx="8">
                  <c:v>8.4499999999999992E-2</c:v>
                </c:pt>
                <c:pt idx="9">
                  <c:v>8.6899999999999991E-2</c:v>
                </c:pt>
                <c:pt idx="10">
                  <c:v>7.9367125234061003E-2</c:v>
                </c:pt>
                <c:pt idx="11">
                  <c:v>8.3599999999999994E-2</c:v>
                </c:pt>
                <c:pt idx="12">
                  <c:v>0.09</c:v>
                </c:pt>
              </c:numCache>
            </c:numRef>
          </c:val>
          <c:smooth val="0"/>
          <c:extLst xmlns:c16r2="http://schemas.microsoft.com/office/drawing/2015/06/chart">
            <c:ext xmlns:c16="http://schemas.microsoft.com/office/drawing/2014/chart" uri="{C3380CC4-5D6E-409C-BE32-E72D297353CC}">
              <c16:uniqueId val="{00000005-2C46-4B54-B425-90EBBE575B4C}"/>
            </c:ext>
          </c:extLst>
        </c:ser>
        <c:dLbls>
          <c:showLegendKey val="0"/>
          <c:showVal val="0"/>
          <c:showCatName val="0"/>
          <c:showSerName val="0"/>
          <c:showPercent val="0"/>
          <c:showBubbleSize val="0"/>
        </c:dLbls>
        <c:marker val="1"/>
        <c:smooth val="0"/>
        <c:axId val="289441824"/>
        <c:axId val="289442384"/>
      </c:lineChart>
      <c:catAx>
        <c:axId val="289441824"/>
        <c:scaling>
          <c:orientation val="minMax"/>
        </c:scaling>
        <c:delete val="0"/>
        <c:axPos val="b"/>
        <c:numFmt formatCode="General" sourceLinked="0"/>
        <c:majorTickMark val="out"/>
        <c:minorTickMark val="none"/>
        <c:tickLblPos val="nextTo"/>
        <c:crossAx val="289442384"/>
        <c:crosses val="autoZero"/>
        <c:auto val="1"/>
        <c:lblAlgn val="ctr"/>
        <c:lblOffset val="100"/>
        <c:noMultiLvlLbl val="0"/>
      </c:catAx>
      <c:valAx>
        <c:axId val="289442384"/>
        <c:scaling>
          <c:orientation val="minMax"/>
        </c:scaling>
        <c:delete val="0"/>
        <c:axPos val="l"/>
        <c:numFmt formatCode="0%" sourceLinked="0"/>
        <c:majorTickMark val="out"/>
        <c:minorTickMark val="none"/>
        <c:tickLblPos val="nextTo"/>
        <c:crossAx val="289441824"/>
        <c:crosses val="autoZero"/>
        <c:crossBetween val="between"/>
      </c:valAx>
    </c:plotArea>
    <c:legend>
      <c:legendPos val="r"/>
      <c:layout>
        <c:manualLayout>
          <c:xMode val="edge"/>
          <c:yMode val="edge"/>
          <c:x val="0.22233333333333336"/>
          <c:y val="0.89313466025080201"/>
          <c:w val="0.497111111111111"/>
          <c:h val="0.10261956838728492"/>
        </c:manualLayout>
      </c:layout>
      <c:overlay val="0"/>
    </c:legend>
    <c:plotVisOnly val="1"/>
    <c:dispBlanksAs val="gap"/>
    <c:showDLblsOverMax val="0"/>
  </c:chart>
  <c:txPr>
    <a:bodyPr/>
    <a:lstStyle/>
    <a:p>
      <a:pPr>
        <a:defRPr sz="1600"/>
      </a:pPr>
      <a:endParaRPr lang="es-EC"/>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820977880556334E-2"/>
          <c:y val="5.2445780878287364E-2"/>
          <c:w val="0.9643580442388876"/>
          <c:h val="0.7531078675222459"/>
        </c:manualLayout>
      </c:layout>
      <c:barChart>
        <c:barDir val="col"/>
        <c:grouping val="clustered"/>
        <c:varyColors val="0"/>
        <c:ser>
          <c:idx val="0"/>
          <c:order val="0"/>
          <c:spPr>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s-EC"/>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Entradas!$A$2:$B$14</c:f>
              <c:strCache>
                <c:ptCount val="13"/>
                <c:pt idx="0">
                  <c:v>Estados Unidos </c:v>
                </c:pt>
                <c:pt idx="1">
                  <c:v>Colombia</c:v>
                </c:pt>
                <c:pt idx="2">
                  <c:v>Perú</c:v>
                </c:pt>
                <c:pt idx="3">
                  <c:v>España</c:v>
                </c:pt>
                <c:pt idx="4">
                  <c:v>Panamá</c:v>
                </c:pt>
                <c:pt idx="5">
                  <c:v>Chile</c:v>
                </c:pt>
                <c:pt idx="6">
                  <c:v>México</c:v>
                </c:pt>
                <c:pt idx="7">
                  <c:v>Argentina</c:v>
                </c:pt>
                <c:pt idx="8">
                  <c:v>Venezuela</c:v>
                </c:pt>
                <c:pt idx="9">
                  <c:v>Brasil</c:v>
                </c:pt>
                <c:pt idx="10">
                  <c:v>Países Bajos</c:v>
                </c:pt>
                <c:pt idx="11">
                  <c:v>Italia</c:v>
                </c:pt>
                <c:pt idx="12">
                  <c:v>Cuba</c:v>
                </c:pt>
              </c:strCache>
            </c:strRef>
          </c:cat>
          <c:val>
            <c:numRef>
              <c:f>Entradas!$C$2:$C$14</c:f>
              <c:numCache>
                <c:formatCode>_-* #,##0_-;\-* #,##0_-;_-* "-"??_-;_-@_-</c:formatCode>
                <c:ptCount val="13"/>
                <c:pt idx="0">
                  <c:v>860660</c:v>
                </c:pt>
                <c:pt idx="1">
                  <c:v>770271</c:v>
                </c:pt>
                <c:pt idx="2">
                  <c:v>552981</c:v>
                </c:pt>
                <c:pt idx="3">
                  <c:v>194546</c:v>
                </c:pt>
                <c:pt idx="4">
                  <c:v>137916</c:v>
                </c:pt>
                <c:pt idx="5">
                  <c:v>68726</c:v>
                </c:pt>
                <c:pt idx="6">
                  <c:v>65502</c:v>
                </c:pt>
                <c:pt idx="7">
                  <c:v>54080</c:v>
                </c:pt>
                <c:pt idx="8">
                  <c:v>48213</c:v>
                </c:pt>
                <c:pt idx="9">
                  <c:v>32132</c:v>
                </c:pt>
                <c:pt idx="10">
                  <c:v>31897</c:v>
                </c:pt>
                <c:pt idx="11">
                  <c:v>29657</c:v>
                </c:pt>
                <c:pt idx="12">
                  <c:v>29526</c:v>
                </c:pt>
              </c:numCache>
            </c:numRef>
          </c:val>
          <c:extLst xmlns:c16r2="http://schemas.microsoft.com/office/drawing/2015/06/chart">
            <c:ext xmlns:c16="http://schemas.microsoft.com/office/drawing/2014/chart" uri="{C3380CC4-5D6E-409C-BE32-E72D297353CC}">
              <c16:uniqueId val="{00000000-199B-43E9-A696-239BDC9DF59B}"/>
            </c:ext>
          </c:extLst>
        </c:ser>
        <c:dLbls>
          <c:showLegendKey val="0"/>
          <c:showVal val="1"/>
          <c:showCatName val="0"/>
          <c:showSerName val="0"/>
          <c:showPercent val="0"/>
          <c:showBubbleSize val="0"/>
        </c:dLbls>
        <c:gapWidth val="50"/>
        <c:axId val="538634928"/>
        <c:axId val="538662928"/>
      </c:barChart>
      <c:catAx>
        <c:axId val="53863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s-EC"/>
          </a:p>
        </c:txPr>
        <c:crossAx val="538662928"/>
        <c:crosses val="autoZero"/>
        <c:auto val="1"/>
        <c:lblAlgn val="ctr"/>
        <c:lblOffset val="100"/>
        <c:noMultiLvlLbl val="0"/>
      </c:catAx>
      <c:valAx>
        <c:axId val="538662928"/>
        <c:scaling>
          <c:orientation val="minMax"/>
        </c:scaling>
        <c:delete val="1"/>
        <c:axPos val="l"/>
        <c:numFmt formatCode="_-* #,##0_-;\-* #,##0_-;_-* &quot;-&quot;??_-;_-@_-" sourceLinked="1"/>
        <c:majorTickMark val="none"/>
        <c:minorTickMark val="none"/>
        <c:tickLblPos val="nextTo"/>
        <c:crossAx val="538634928"/>
        <c:crosses val="autoZero"/>
        <c:crossBetween val="between"/>
      </c:valAx>
      <c:spPr>
        <a:noFill/>
        <a:ln>
          <a:noFill/>
        </a:ln>
        <a:effectLst/>
      </c:spPr>
    </c:plotArea>
    <c:plotVisOnly val="1"/>
    <c:dispBlanksAs val="gap"/>
    <c:showDLblsOverMax val="0"/>
  </c:chart>
  <c:spPr>
    <a:noFill/>
    <a:ln>
      <a:solidFill>
        <a:sysClr val="window" lastClr="FFFFFF"/>
      </a:solidFill>
    </a:ln>
    <a:effectLst/>
  </c:spPr>
  <c:txPr>
    <a:bodyPr/>
    <a:lstStyle/>
    <a:p>
      <a:pPr>
        <a:defRPr sz="1600">
          <a:solidFill>
            <a:schemeClr val="tx1"/>
          </a:solidFill>
        </a:defRPr>
      </a:pPr>
      <a:endParaRPr lang="es-EC"/>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7628801297035594E-2"/>
          <c:y val="0"/>
          <c:w val="0.97576039821657623"/>
          <c:h val="0.89151426437419268"/>
        </c:manualLayout>
      </c:layout>
      <c:barChart>
        <c:barDir val="col"/>
        <c:grouping val="clustered"/>
        <c:varyColors val="0"/>
        <c:ser>
          <c:idx val="0"/>
          <c:order val="0"/>
          <c:spPr>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Salidas!$A$2:$A$14</c:f>
              <c:strCache>
                <c:ptCount val="13"/>
                <c:pt idx="0">
                  <c:v>Estados Unidos</c:v>
                </c:pt>
                <c:pt idx="1">
                  <c:v>Perú</c:v>
                </c:pt>
                <c:pt idx="2">
                  <c:v>Colombia</c:v>
                </c:pt>
                <c:pt idx="3">
                  <c:v>España</c:v>
                </c:pt>
                <c:pt idx="4">
                  <c:v>Panamá</c:v>
                </c:pt>
                <c:pt idx="5">
                  <c:v>Chile</c:v>
                </c:pt>
                <c:pt idx="6">
                  <c:v>México</c:v>
                </c:pt>
                <c:pt idx="7">
                  <c:v>Argentina</c:v>
                </c:pt>
                <c:pt idx="8">
                  <c:v>Venezuela</c:v>
                </c:pt>
                <c:pt idx="9">
                  <c:v>Brasil</c:v>
                </c:pt>
                <c:pt idx="10">
                  <c:v>Italia</c:v>
                </c:pt>
                <c:pt idx="11">
                  <c:v>Canadá</c:v>
                </c:pt>
                <c:pt idx="12">
                  <c:v>Cuba</c:v>
                </c:pt>
              </c:strCache>
            </c:strRef>
          </c:cat>
          <c:val>
            <c:numRef>
              <c:f>Salidas!$B$2:$B$14</c:f>
              <c:numCache>
                <c:formatCode>_-* #,##0_-;\-* #,##0_-;_-* "-"??_-;_-@_-</c:formatCode>
                <c:ptCount val="13"/>
                <c:pt idx="0">
                  <c:v>879667</c:v>
                </c:pt>
                <c:pt idx="1">
                  <c:v>720155</c:v>
                </c:pt>
                <c:pt idx="2">
                  <c:v>517113</c:v>
                </c:pt>
                <c:pt idx="3">
                  <c:v>205460</c:v>
                </c:pt>
                <c:pt idx="4">
                  <c:v>115622</c:v>
                </c:pt>
                <c:pt idx="5">
                  <c:v>74324</c:v>
                </c:pt>
                <c:pt idx="6">
                  <c:v>68307</c:v>
                </c:pt>
                <c:pt idx="7">
                  <c:v>58884</c:v>
                </c:pt>
                <c:pt idx="8">
                  <c:v>35979</c:v>
                </c:pt>
                <c:pt idx="9">
                  <c:v>35958</c:v>
                </c:pt>
                <c:pt idx="10">
                  <c:v>35723</c:v>
                </c:pt>
                <c:pt idx="11">
                  <c:v>33932</c:v>
                </c:pt>
                <c:pt idx="12">
                  <c:v>32078</c:v>
                </c:pt>
              </c:numCache>
            </c:numRef>
          </c:val>
          <c:extLst xmlns:c16r2="http://schemas.microsoft.com/office/drawing/2015/06/chart">
            <c:ext xmlns:c16="http://schemas.microsoft.com/office/drawing/2014/chart" uri="{C3380CC4-5D6E-409C-BE32-E72D297353CC}">
              <c16:uniqueId val="{00000000-4359-4C95-A149-6639C951A4FF}"/>
            </c:ext>
          </c:extLst>
        </c:ser>
        <c:dLbls>
          <c:showLegendKey val="0"/>
          <c:showVal val="0"/>
          <c:showCatName val="0"/>
          <c:showSerName val="0"/>
          <c:showPercent val="0"/>
          <c:showBubbleSize val="0"/>
        </c:dLbls>
        <c:gapWidth val="50"/>
        <c:axId val="538644448"/>
        <c:axId val="538661808"/>
      </c:barChart>
      <c:catAx>
        <c:axId val="538644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s-EC"/>
          </a:p>
        </c:txPr>
        <c:crossAx val="538661808"/>
        <c:crosses val="autoZero"/>
        <c:auto val="1"/>
        <c:lblAlgn val="ctr"/>
        <c:lblOffset val="100"/>
        <c:noMultiLvlLbl val="0"/>
      </c:catAx>
      <c:valAx>
        <c:axId val="538661808"/>
        <c:scaling>
          <c:orientation val="minMax"/>
        </c:scaling>
        <c:delete val="1"/>
        <c:axPos val="l"/>
        <c:numFmt formatCode="_-* #,##0_-;\-* #,##0_-;_-* &quot;-&quot;??_-;_-@_-" sourceLinked="1"/>
        <c:majorTickMark val="none"/>
        <c:minorTickMark val="none"/>
        <c:tickLblPos val="nextTo"/>
        <c:crossAx val="538644448"/>
        <c:crosses val="autoZero"/>
        <c:crossBetween val="between"/>
      </c:valAx>
      <c:spPr>
        <a:noFill/>
        <a:ln>
          <a:noFill/>
        </a:ln>
        <a:effectLst/>
      </c:spPr>
    </c:plotArea>
    <c:plotVisOnly val="1"/>
    <c:dispBlanksAs val="gap"/>
    <c:showDLblsOverMax val="0"/>
  </c:chart>
  <c:spPr>
    <a:noFill/>
    <a:ln>
      <a:noFill/>
    </a:ln>
    <a:effectLst/>
  </c:spPr>
  <c:txPr>
    <a:bodyPr/>
    <a:lstStyle/>
    <a:p>
      <a:pPr>
        <a:defRPr sz="1600">
          <a:solidFill>
            <a:schemeClr val="tx1"/>
          </a:solidFill>
        </a:defRPr>
      </a:pPr>
      <a:endParaRPr lang="es-EC"/>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3.2358713630116206E-2"/>
          <c:y val="3.9070981923289942E-2"/>
          <c:w val="0.87981049223100583"/>
          <c:h val="0.850370209840693"/>
        </c:manualLayout>
      </c:layout>
      <c:doughnutChart>
        <c:varyColors val="1"/>
        <c:ser>
          <c:idx val="0"/>
          <c:order val="0"/>
          <c:tx>
            <c:strRef>
              <c:f>Hoja1!$B$1</c:f>
              <c:strCache>
                <c:ptCount val="1"/>
                <c:pt idx="0">
                  <c:v>Ventas</c:v>
                </c:pt>
              </c:strCache>
            </c:strRef>
          </c:tx>
          <c:spPr>
            <a:ln w="25400">
              <a:solidFill>
                <a:schemeClr val="tx1"/>
              </a:solidFill>
            </a:ln>
            <a:effectLst>
              <a:innerShdw blurRad="63500" dist="50800" dir="13500000">
                <a:prstClr val="black">
                  <a:alpha val="50000"/>
                </a:prstClr>
              </a:innerShdw>
            </a:effectLst>
          </c:spPr>
          <c:explosion val="4"/>
          <c:cat>
            <c:strRef>
              <c:f>Hoja1!$A$2:$A$6</c:f>
              <c:strCache>
                <c:ptCount val="5"/>
                <c:pt idx="0">
                  <c:v>1er trim.</c:v>
                </c:pt>
                <c:pt idx="1">
                  <c:v>2do trim.</c:v>
                </c:pt>
                <c:pt idx="2">
                  <c:v>3er trim.</c:v>
                </c:pt>
                <c:pt idx="3">
                  <c:v>4to trim.</c:v>
                </c:pt>
                <c:pt idx="4">
                  <c:v>4to trim.</c:v>
                </c:pt>
              </c:strCache>
            </c:strRef>
          </c:cat>
          <c:val>
            <c:numRef>
              <c:f>Hoja1!$B$2:$B$6</c:f>
              <c:numCache>
                <c:formatCode>General</c:formatCode>
                <c:ptCount val="5"/>
                <c:pt idx="0">
                  <c:v>10</c:v>
                </c:pt>
                <c:pt idx="1">
                  <c:v>10</c:v>
                </c:pt>
                <c:pt idx="2">
                  <c:v>10</c:v>
                </c:pt>
                <c:pt idx="3">
                  <c:v>10</c:v>
                </c:pt>
                <c:pt idx="4">
                  <c:v>10</c:v>
                </c:pt>
              </c:numCache>
            </c:numRef>
          </c:val>
          <c:extLst xmlns:c16r2="http://schemas.microsoft.com/office/drawing/2015/06/chart">
            <c:ext xmlns:c16="http://schemas.microsoft.com/office/drawing/2014/chart" uri="{C3380CC4-5D6E-409C-BE32-E72D297353CC}">
              <c16:uniqueId val="{00000000-D817-4432-882F-1F228127DEB7}"/>
            </c:ext>
          </c:extLst>
        </c:ser>
        <c:dLbls>
          <c:showLegendKey val="0"/>
          <c:showVal val="0"/>
          <c:showCatName val="0"/>
          <c:showSerName val="0"/>
          <c:showPercent val="0"/>
          <c:showBubbleSize val="0"/>
          <c:showLeaderLines val="1"/>
        </c:dLbls>
        <c:firstSliceAng val="0"/>
        <c:holeSize val="50"/>
      </c:doughnutChart>
    </c:plotArea>
    <c:plotVisOnly val="1"/>
    <c:dispBlanksAs val="zero"/>
    <c:showDLblsOverMax val="0"/>
  </c:chart>
  <c:txPr>
    <a:bodyPr/>
    <a:lstStyle/>
    <a:p>
      <a:pPr>
        <a:defRPr sz="1800"/>
      </a:pPr>
      <a:endParaRPr lang="es-EC"/>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F70FF8-B1DD-4785-86C7-3E31BCC88039}" type="doc">
      <dgm:prSet loTypeId="urn:microsoft.com/office/officeart/2005/8/layout/process2" loCatId="process" qsTypeId="urn:microsoft.com/office/officeart/2005/8/quickstyle/simple1" qsCatId="simple" csTypeId="urn:microsoft.com/office/officeart/2005/8/colors/colorful5" csCatId="colorful" phldr="1"/>
      <dgm:spPr/>
    </dgm:pt>
    <dgm:pt modelId="{1765DC6A-D441-46A8-A144-7B85F6562E89}">
      <dgm:prSet phldrT="[Texto]"/>
      <dgm:spPr/>
      <dgm:t>
        <a:bodyPr/>
        <a:lstStyle/>
        <a:p>
          <a:r>
            <a:rPr lang="es-EC" dirty="0"/>
            <a:t>1.880 personas salieron de la pobreza</a:t>
          </a:r>
        </a:p>
      </dgm:t>
    </dgm:pt>
    <dgm:pt modelId="{A02A4A7C-A3D6-4A65-87B2-88508825CBE0}" type="parTrans" cxnId="{8B6758F0-C8FF-4A96-BD48-509BF131E3D4}">
      <dgm:prSet/>
      <dgm:spPr/>
      <dgm:t>
        <a:bodyPr/>
        <a:lstStyle/>
        <a:p>
          <a:endParaRPr lang="es-EC"/>
        </a:p>
      </dgm:t>
    </dgm:pt>
    <dgm:pt modelId="{AB85E1D1-43A8-4810-B962-6DF61ABEF32E}" type="sibTrans" cxnId="{8B6758F0-C8FF-4A96-BD48-509BF131E3D4}">
      <dgm:prSet/>
      <dgm:spPr/>
      <dgm:t>
        <a:bodyPr/>
        <a:lstStyle/>
        <a:p>
          <a:endParaRPr lang="es-EC"/>
        </a:p>
      </dgm:t>
    </dgm:pt>
    <dgm:pt modelId="{1D657319-D4D1-4B78-9670-2EB6AF7FDC88}">
      <dgm:prSet phldrT="[Texto]"/>
      <dgm:spPr/>
      <dgm:t>
        <a:bodyPr/>
        <a:lstStyle/>
        <a:p>
          <a:r>
            <a:rPr lang="es-EC" dirty="0"/>
            <a:t>Se incrementaron 248.598 plazas de empleo</a:t>
          </a:r>
        </a:p>
      </dgm:t>
    </dgm:pt>
    <dgm:pt modelId="{ADB1BA9B-E988-4265-95F2-6DB946C8024B}" type="parTrans" cxnId="{AF04E396-9EA5-4158-87F1-DDECAEA532B4}">
      <dgm:prSet/>
      <dgm:spPr/>
      <dgm:t>
        <a:bodyPr/>
        <a:lstStyle/>
        <a:p>
          <a:endParaRPr lang="es-EC"/>
        </a:p>
      </dgm:t>
    </dgm:pt>
    <dgm:pt modelId="{75FE2296-9D86-46A6-82FD-87492CC43D90}" type="sibTrans" cxnId="{AF04E396-9EA5-4158-87F1-DDECAEA532B4}">
      <dgm:prSet/>
      <dgm:spPr/>
      <dgm:t>
        <a:bodyPr/>
        <a:lstStyle/>
        <a:p>
          <a:endParaRPr lang="es-EC"/>
        </a:p>
      </dgm:t>
    </dgm:pt>
    <dgm:pt modelId="{53841686-A826-42C5-B3FF-345A718090A4}">
      <dgm:prSet phldrT="[Texto]"/>
      <dgm:spPr/>
      <dgm:t>
        <a:bodyPr/>
        <a:lstStyle/>
        <a:p>
          <a:r>
            <a:rPr lang="es-EC" dirty="0"/>
            <a:t>El número de empleados públicos y privados creció en 7,4% y 2,9% respectivamente; con respecto a 2016.</a:t>
          </a:r>
        </a:p>
      </dgm:t>
    </dgm:pt>
    <dgm:pt modelId="{D3486137-F9C6-4E11-B512-1511C4ECA1F8}" type="parTrans" cxnId="{63374B19-C8BA-448A-B089-3B2CC572C988}">
      <dgm:prSet/>
      <dgm:spPr/>
      <dgm:t>
        <a:bodyPr/>
        <a:lstStyle/>
        <a:p>
          <a:endParaRPr lang="es-EC"/>
        </a:p>
      </dgm:t>
    </dgm:pt>
    <dgm:pt modelId="{6BDAADAA-60A9-4463-8E8B-A280B65C167D}" type="sibTrans" cxnId="{63374B19-C8BA-448A-B089-3B2CC572C988}">
      <dgm:prSet/>
      <dgm:spPr/>
      <dgm:t>
        <a:bodyPr/>
        <a:lstStyle/>
        <a:p>
          <a:endParaRPr lang="es-EC"/>
        </a:p>
      </dgm:t>
    </dgm:pt>
    <dgm:pt modelId="{DC6F4597-F8E6-401A-89E8-A5879B0ED8BE}" type="pres">
      <dgm:prSet presAssocID="{4CF70FF8-B1DD-4785-86C7-3E31BCC88039}" presName="linearFlow" presStyleCnt="0">
        <dgm:presLayoutVars>
          <dgm:resizeHandles val="exact"/>
        </dgm:presLayoutVars>
      </dgm:prSet>
      <dgm:spPr/>
    </dgm:pt>
    <dgm:pt modelId="{991B3087-7C50-4D71-887A-5BB20BE34E69}" type="pres">
      <dgm:prSet presAssocID="{1765DC6A-D441-46A8-A144-7B85F6562E89}" presName="node" presStyleLbl="node1" presStyleIdx="0" presStyleCnt="3">
        <dgm:presLayoutVars>
          <dgm:bulletEnabled val="1"/>
        </dgm:presLayoutVars>
      </dgm:prSet>
      <dgm:spPr/>
      <dgm:t>
        <a:bodyPr/>
        <a:lstStyle/>
        <a:p>
          <a:endParaRPr lang="es-EC"/>
        </a:p>
      </dgm:t>
    </dgm:pt>
    <dgm:pt modelId="{5905B9DD-985D-4730-AF4D-1B1A2FE51A10}" type="pres">
      <dgm:prSet presAssocID="{AB85E1D1-43A8-4810-B962-6DF61ABEF32E}" presName="sibTrans" presStyleLbl="sibTrans2D1" presStyleIdx="0" presStyleCnt="2"/>
      <dgm:spPr/>
      <dgm:t>
        <a:bodyPr/>
        <a:lstStyle/>
        <a:p>
          <a:endParaRPr lang="es-EC"/>
        </a:p>
      </dgm:t>
    </dgm:pt>
    <dgm:pt modelId="{40EFF20F-ACDA-4E78-A38E-CBD4C2C23FEE}" type="pres">
      <dgm:prSet presAssocID="{AB85E1D1-43A8-4810-B962-6DF61ABEF32E}" presName="connectorText" presStyleLbl="sibTrans2D1" presStyleIdx="0" presStyleCnt="2"/>
      <dgm:spPr/>
      <dgm:t>
        <a:bodyPr/>
        <a:lstStyle/>
        <a:p>
          <a:endParaRPr lang="es-EC"/>
        </a:p>
      </dgm:t>
    </dgm:pt>
    <dgm:pt modelId="{A830099C-0963-450F-83AF-DAF3C3C50C67}" type="pres">
      <dgm:prSet presAssocID="{1D657319-D4D1-4B78-9670-2EB6AF7FDC88}" presName="node" presStyleLbl="node1" presStyleIdx="1" presStyleCnt="3">
        <dgm:presLayoutVars>
          <dgm:bulletEnabled val="1"/>
        </dgm:presLayoutVars>
      </dgm:prSet>
      <dgm:spPr/>
      <dgm:t>
        <a:bodyPr/>
        <a:lstStyle/>
        <a:p>
          <a:endParaRPr lang="es-EC"/>
        </a:p>
      </dgm:t>
    </dgm:pt>
    <dgm:pt modelId="{11D773F7-EDD5-4963-9887-8BBCBCEB74BA}" type="pres">
      <dgm:prSet presAssocID="{75FE2296-9D86-46A6-82FD-87492CC43D90}" presName="sibTrans" presStyleLbl="sibTrans2D1" presStyleIdx="1" presStyleCnt="2"/>
      <dgm:spPr/>
      <dgm:t>
        <a:bodyPr/>
        <a:lstStyle/>
        <a:p>
          <a:endParaRPr lang="es-EC"/>
        </a:p>
      </dgm:t>
    </dgm:pt>
    <dgm:pt modelId="{2E81CCB1-37C8-4168-8FDD-95DCD5255080}" type="pres">
      <dgm:prSet presAssocID="{75FE2296-9D86-46A6-82FD-87492CC43D90}" presName="connectorText" presStyleLbl="sibTrans2D1" presStyleIdx="1" presStyleCnt="2"/>
      <dgm:spPr/>
      <dgm:t>
        <a:bodyPr/>
        <a:lstStyle/>
        <a:p>
          <a:endParaRPr lang="es-EC"/>
        </a:p>
      </dgm:t>
    </dgm:pt>
    <dgm:pt modelId="{ABE2D362-8CAE-4058-A41A-6B22CCF00F7E}" type="pres">
      <dgm:prSet presAssocID="{53841686-A826-42C5-B3FF-345A718090A4}" presName="node" presStyleLbl="node1" presStyleIdx="2" presStyleCnt="3">
        <dgm:presLayoutVars>
          <dgm:bulletEnabled val="1"/>
        </dgm:presLayoutVars>
      </dgm:prSet>
      <dgm:spPr/>
      <dgm:t>
        <a:bodyPr/>
        <a:lstStyle/>
        <a:p>
          <a:endParaRPr lang="es-EC"/>
        </a:p>
      </dgm:t>
    </dgm:pt>
  </dgm:ptLst>
  <dgm:cxnLst>
    <dgm:cxn modelId="{F61E4737-891F-4869-8BDE-14952973EF0A}" type="presOf" srcId="{75FE2296-9D86-46A6-82FD-87492CC43D90}" destId="{11D773F7-EDD5-4963-9887-8BBCBCEB74BA}" srcOrd="0" destOrd="0" presId="urn:microsoft.com/office/officeart/2005/8/layout/process2"/>
    <dgm:cxn modelId="{8B6758F0-C8FF-4A96-BD48-509BF131E3D4}" srcId="{4CF70FF8-B1DD-4785-86C7-3E31BCC88039}" destId="{1765DC6A-D441-46A8-A144-7B85F6562E89}" srcOrd="0" destOrd="0" parTransId="{A02A4A7C-A3D6-4A65-87B2-88508825CBE0}" sibTransId="{AB85E1D1-43A8-4810-B962-6DF61ABEF32E}"/>
    <dgm:cxn modelId="{163BBA15-A8A9-462C-9764-72B9817B774A}" type="presOf" srcId="{1D657319-D4D1-4B78-9670-2EB6AF7FDC88}" destId="{A830099C-0963-450F-83AF-DAF3C3C50C67}" srcOrd="0" destOrd="0" presId="urn:microsoft.com/office/officeart/2005/8/layout/process2"/>
    <dgm:cxn modelId="{BFD49CC9-A36B-4411-81C4-8E8044325A8B}" type="presOf" srcId="{AB85E1D1-43A8-4810-B962-6DF61ABEF32E}" destId="{40EFF20F-ACDA-4E78-A38E-CBD4C2C23FEE}" srcOrd="1" destOrd="0" presId="urn:microsoft.com/office/officeart/2005/8/layout/process2"/>
    <dgm:cxn modelId="{B429BC30-AE65-4470-B474-DEE03D209552}" type="presOf" srcId="{53841686-A826-42C5-B3FF-345A718090A4}" destId="{ABE2D362-8CAE-4058-A41A-6B22CCF00F7E}" srcOrd="0" destOrd="0" presId="urn:microsoft.com/office/officeart/2005/8/layout/process2"/>
    <dgm:cxn modelId="{6227F9A8-3CF8-46A1-AD12-A37207CB6ED2}" type="presOf" srcId="{AB85E1D1-43A8-4810-B962-6DF61ABEF32E}" destId="{5905B9DD-985D-4730-AF4D-1B1A2FE51A10}" srcOrd="0" destOrd="0" presId="urn:microsoft.com/office/officeart/2005/8/layout/process2"/>
    <dgm:cxn modelId="{FDA85255-FA45-4B41-96EC-59EA75C8A231}" type="presOf" srcId="{1765DC6A-D441-46A8-A144-7B85F6562E89}" destId="{991B3087-7C50-4D71-887A-5BB20BE34E69}" srcOrd="0" destOrd="0" presId="urn:microsoft.com/office/officeart/2005/8/layout/process2"/>
    <dgm:cxn modelId="{CB26376D-F209-4A7A-8C88-36D35FA87355}" type="presOf" srcId="{75FE2296-9D86-46A6-82FD-87492CC43D90}" destId="{2E81CCB1-37C8-4168-8FDD-95DCD5255080}" srcOrd="1" destOrd="0" presId="urn:microsoft.com/office/officeart/2005/8/layout/process2"/>
    <dgm:cxn modelId="{AF04E396-9EA5-4158-87F1-DDECAEA532B4}" srcId="{4CF70FF8-B1DD-4785-86C7-3E31BCC88039}" destId="{1D657319-D4D1-4B78-9670-2EB6AF7FDC88}" srcOrd="1" destOrd="0" parTransId="{ADB1BA9B-E988-4265-95F2-6DB946C8024B}" sibTransId="{75FE2296-9D86-46A6-82FD-87492CC43D90}"/>
    <dgm:cxn modelId="{63374B19-C8BA-448A-B089-3B2CC572C988}" srcId="{4CF70FF8-B1DD-4785-86C7-3E31BCC88039}" destId="{53841686-A826-42C5-B3FF-345A718090A4}" srcOrd="2" destOrd="0" parTransId="{D3486137-F9C6-4E11-B512-1511C4ECA1F8}" sibTransId="{6BDAADAA-60A9-4463-8E8B-A280B65C167D}"/>
    <dgm:cxn modelId="{D96B703F-9C20-4CBB-88D7-95BD4151A2FB}" type="presOf" srcId="{4CF70FF8-B1DD-4785-86C7-3E31BCC88039}" destId="{DC6F4597-F8E6-401A-89E8-A5879B0ED8BE}" srcOrd="0" destOrd="0" presId="urn:microsoft.com/office/officeart/2005/8/layout/process2"/>
    <dgm:cxn modelId="{5BD6130B-B337-43BA-BEC6-774FC8F4C043}" type="presParOf" srcId="{DC6F4597-F8E6-401A-89E8-A5879B0ED8BE}" destId="{991B3087-7C50-4D71-887A-5BB20BE34E69}" srcOrd="0" destOrd="0" presId="urn:microsoft.com/office/officeart/2005/8/layout/process2"/>
    <dgm:cxn modelId="{6B1FFC8F-AD62-4ED1-8048-6FD6C0949FD6}" type="presParOf" srcId="{DC6F4597-F8E6-401A-89E8-A5879B0ED8BE}" destId="{5905B9DD-985D-4730-AF4D-1B1A2FE51A10}" srcOrd="1" destOrd="0" presId="urn:microsoft.com/office/officeart/2005/8/layout/process2"/>
    <dgm:cxn modelId="{61E62431-FC0D-400C-B4EB-7C2E615D8E4B}" type="presParOf" srcId="{5905B9DD-985D-4730-AF4D-1B1A2FE51A10}" destId="{40EFF20F-ACDA-4E78-A38E-CBD4C2C23FEE}" srcOrd="0" destOrd="0" presId="urn:microsoft.com/office/officeart/2005/8/layout/process2"/>
    <dgm:cxn modelId="{094B5061-57F5-4B40-B8CB-B57D93F811FB}" type="presParOf" srcId="{DC6F4597-F8E6-401A-89E8-A5879B0ED8BE}" destId="{A830099C-0963-450F-83AF-DAF3C3C50C67}" srcOrd="2" destOrd="0" presId="urn:microsoft.com/office/officeart/2005/8/layout/process2"/>
    <dgm:cxn modelId="{95065836-6E0B-454E-8EFF-48CFE16538A4}" type="presParOf" srcId="{DC6F4597-F8E6-401A-89E8-A5879B0ED8BE}" destId="{11D773F7-EDD5-4963-9887-8BBCBCEB74BA}" srcOrd="3" destOrd="0" presId="urn:microsoft.com/office/officeart/2005/8/layout/process2"/>
    <dgm:cxn modelId="{8DD16F76-1CEE-487D-BB07-4920846B545D}" type="presParOf" srcId="{11D773F7-EDD5-4963-9887-8BBCBCEB74BA}" destId="{2E81CCB1-37C8-4168-8FDD-95DCD5255080}" srcOrd="0" destOrd="0" presId="urn:microsoft.com/office/officeart/2005/8/layout/process2"/>
    <dgm:cxn modelId="{94D71331-5140-4BAC-AC90-20DDC02A015C}" type="presParOf" srcId="{DC6F4597-F8E6-401A-89E8-A5879B0ED8BE}" destId="{ABE2D362-8CAE-4058-A41A-6B22CCF00F7E}"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FEA1A1-F160-44E4-B253-E8E24D648F7F}" type="doc">
      <dgm:prSet loTypeId="urn:microsoft.com/office/officeart/2005/8/layout/hierarchy3" loCatId="relationship" qsTypeId="urn:microsoft.com/office/officeart/2005/8/quickstyle/simple4" qsCatId="simple" csTypeId="urn:microsoft.com/office/officeart/2005/8/colors/accent1_4" csCatId="accent1" phldr="1"/>
      <dgm:spPr/>
      <dgm:t>
        <a:bodyPr/>
        <a:lstStyle/>
        <a:p>
          <a:endParaRPr lang="es-EC"/>
        </a:p>
      </dgm:t>
    </dgm:pt>
    <dgm:pt modelId="{8FA50CB0-CECC-4947-8AB8-B6072EB0EB34}">
      <dgm:prSet phldrT="[Texto]" custT="1"/>
      <dgm:spPr/>
      <dgm:t>
        <a:bodyPr/>
        <a:lstStyle/>
        <a:p>
          <a:r>
            <a:rPr lang="es-EC" sz="2000" dirty="0"/>
            <a:t>ACTORES</a:t>
          </a:r>
        </a:p>
      </dgm:t>
    </dgm:pt>
    <dgm:pt modelId="{081B3DB3-9F90-46CE-8BD4-505E9495A375}" type="parTrans" cxnId="{04727D00-6DD0-432D-8115-7F8A7D23D6B9}">
      <dgm:prSet/>
      <dgm:spPr/>
      <dgm:t>
        <a:bodyPr/>
        <a:lstStyle/>
        <a:p>
          <a:endParaRPr lang="es-EC" sz="2400"/>
        </a:p>
      </dgm:t>
    </dgm:pt>
    <dgm:pt modelId="{56362DB1-F6AB-4541-B115-22DC325557BA}" type="sibTrans" cxnId="{04727D00-6DD0-432D-8115-7F8A7D23D6B9}">
      <dgm:prSet/>
      <dgm:spPr/>
      <dgm:t>
        <a:bodyPr/>
        <a:lstStyle/>
        <a:p>
          <a:endParaRPr lang="es-EC" sz="2400"/>
        </a:p>
      </dgm:t>
    </dgm:pt>
    <dgm:pt modelId="{EA0ACE8A-7D6E-4643-B1BF-A1A6DE10F3CC}">
      <dgm:prSet phldrT="[Texto]" custT="1"/>
      <dgm:spPr/>
      <dgm:t>
        <a:bodyPr/>
        <a:lstStyle/>
        <a:p>
          <a:pPr algn="l">
            <a:lnSpc>
              <a:spcPct val="100000"/>
            </a:lnSpc>
          </a:pPr>
          <a:r>
            <a:rPr lang="es-EC" sz="1800" dirty="0">
              <a:effectLst>
                <a:outerShdw blurRad="38100" dist="38100" dir="2700000" algn="tl">
                  <a:srgbClr val="000000">
                    <a:alpha val="43137"/>
                  </a:srgbClr>
                </a:outerShdw>
              </a:effectLst>
            </a:rPr>
            <a:t>Comerciantes</a:t>
          </a:r>
        </a:p>
      </dgm:t>
    </dgm:pt>
    <dgm:pt modelId="{7225F0F8-9D8D-460E-ABBC-8B7A4051EFA7}" type="parTrans" cxnId="{8BE0C710-EF87-4527-B835-2AF54518DC0C}">
      <dgm:prSet/>
      <dgm:spPr/>
      <dgm:t>
        <a:bodyPr/>
        <a:lstStyle/>
        <a:p>
          <a:endParaRPr lang="es-EC" sz="1600"/>
        </a:p>
      </dgm:t>
    </dgm:pt>
    <dgm:pt modelId="{24598A6E-3E2C-4DB9-9638-4EF46FD88E87}" type="sibTrans" cxnId="{8BE0C710-EF87-4527-B835-2AF54518DC0C}">
      <dgm:prSet/>
      <dgm:spPr/>
      <dgm:t>
        <a:bodyPr/>
        <a:lstStyle/>
        <a:p>
          <a:endParaRPr lang="es-EC" sz="2400"/>
        </a:p>
      </dgm:t>
    </dgm:pt>
    <dgm:pt modelId="{EE8E0C73-8209-4EFF-BEC4-037EAEE887F5}">
      <dgm:prSet phldrT="[Texto]" custT="1"/>
      <dgm:spPr/>
      <dgm:t>
        <a:bodyPr/>
        <a:lstStyle/>
        <a:p>
          <a:pPr algn="l">
            <a:lnSpc>
              <a:spcPct val="100000"/>
            </a:lnSpc>
          </a:pPr>
          <a:r>
            <a:rPr lang="es-EC" sz="1600" dirty="0">
              <a:effectLst>
                <a:outerShdw blurRad="38100" dist="38100" dir="2700000" algn="tl">
                  <a:srgbClr val="000000">
                    <a:alpha val="43137"/>
                  </a:srgbClr>
                </a:outerShdw>
              </a:effectLst>
            </a:rPr>
            <a:t>Productores y Transformadores</a:t>
          </a:r>
        </a:p>
      </dgm:t>
    </dgm:pt>
    <dgm:pt modelId="{21216AAD-67B1-4EF5-8550-2FE82AE3D9E4}" type="parTrans" cxnId="{ADD362F0-AC9C-47B2-B37B-5F36B0A17CDA}">
      <dgm:prSet/>
      <dgm:spPr/>
      <dgm:t>
        <a:bodyPr/>
        <a:lstStyle/>
        <a:p>
          <a:endParaRPr lang="es-EC" sz="1600"/>
        </a:p>
      </dgm:t>
    </dgm:pt>
    <dgm:pt modelId="{F15FA1E1-4020-4AE3-8EED-76F24F4EB8E1}" type="sibTrans" cxnId="{ADD362F0-AC9C-47B2-B37B-5F36B0A17CDA}">
      <dgm:prSet/>
      <dgm:spPr/>
      <dgm:t>
        <a:bodyPr/>
        <a:lstStyle/>
        <a:p>
          <a:endParaRPr lang="es-EC" sz="2400"/>
        </a:p>
      </dgm:t>
    </dgm:pt>
    <dgm:pt modelId="{92AA75E3-3574-495E-827D-E1DD45B9E357}">
      <dgm:prSet phldrT="[Texto]" custT="1"/>
      <dgm:spPr/>
      <dgm:t>
        <a:bodyPr/>
        <a:lstStyle/>
        <a:p>
          <a:r>
            <a:rPr lang="es-EC" sz="2000" dirty="0">
              <a:solidFill>
                <a:schemeClr val="tx1"/>
              </a:solidFill>
            </a:rPr>
            <a:t>INVOLUCRADOS</a:t>
          </a:r>
        </a:p>
      </dgm:t>
    </dgm:pt>
    <dgm:pt modelId="{2E39BB22-845B-47E2-A596-539DE9C32E59}" type="parTrans" cxnId="{5B2AB393-4FF3-42AF-A32B-6155C35D094F}">
      <dgm:prSet/>
      <dgm:spPr/>
      <dgm:t>
        <a:bodyPr/>
        <a:lstStyle/>
        <a:p>
          <a:endParaRPr lang="es-EC" sz="2400"/>
        </a:p>
      </dgm:t>
    </dgm:pt>
    <dgm:pt modelId="{B5E14AF7-81A9-477B-894A-7BD0E429839E}" type="sibTrans" cxnId="{5B2AB393-4FF3-42AF-A32B-6155C35D094F}">
      <dgm:prSet/>
      <dgm:spPr/>
      <dgm:t>
        <a:bodyPr/>
        <a:lstStyle/>
        <a:p>
          <a:endParaRPr lang="es-EC" sz="2400"/>
        </a:p>
      </dgm:t>
    </dgm:pt>
    <dgm:pt modelId="{07933319-E6C9-496C-A9F0-01D0000F5C1E}">
      <dgm:prSet phldrT="[Texto]" custT="1"/>
      <dgm:spPr/>
      <dgm:t>
        <a:bodyPr/>
        <a:lstStyle/>
        <a:p>
          <a:pPr algn="l">
            <a:lnSpc>
              <a:spcPct val="100000"/>
            </a:lnSpc>
          </a:pPr>
          <a:r>
            <a:rPr lang="es-EC" sz="1400" dirty="0"/>
            <a:t>Entidades Públicas</a:t>
          </a:r>
        </a:p>
      </dgm:t>
    </dgm:pt>
    <dgm:pt modelId="{56B1FAB0-BBA1-43DD-AC88-8F948983583D}" type="parTrans" cxnId="{F96E2134-CECA-4A39-B38E-3A7BAAD115CD}">
      <dgm:prSet/>
      <dgm:spPr/>
      <dgm:t>
        <a:bodyPr/>
        <a:lstStyle/>
        <a:p>
          <a:endParaRPr lang="es-EC" sz="1600"/>
        </a:p>
      </dgm:t>
    </dgm:pt>
    <dgm:pt modelId="{8D66208D-54AB-4454-86D7-56CBED91DDD5}" type="sibTrans" cxnId="{F96E2134-CECA-4A39-B38E-3A7BAAD115CD}">
      <dgm:prSet/>
      <dgm:spPr/>
      <dgm:t>
        <a:bodyPr/>
        <a:lstStyle/>
        <a:p>
          <a:endParaRPr lang="es-EC" sz="2400"/>
        </a:p>
      </dgm:t>
    </dgm:pt>
    <dgm:pt modelId="{D40ACEF1-6CDA-498D-9E12-7B0C18A990B6}">
      <dgm:prSet phldrT="[Texto]" custT="1"/>
      <dgm:spPr/>
      <dgm:t>
        <a:bodyPr/>
        <a:lstStyle/>
        <a:p>
          <a:pPr algn="l">
            <a:lnSpc>
              <a:spcPct val="100000"/>
            </a:lnSpc>
          </a:pPr>
          <a:r>
            <a:rPr lang="es-EC" sz="1400" dirty="0"/>
            <a:t>Entidades financieras</a:t>
          </a:r>
        </a:p>
      </dgm:t>
    </dgm:pt>
    <dgm:pt modelId="{8E8B5133-238F-4C48-B860-97F28F9D4CC8}" type="parTrans" cxnId="{89C694B9-396E-4809-855A-891DA2DF9C38}">
      <dgm:prSet/>
      <dgm:spPr/>
      <dgm:t>
        <a:bodyPr/>
        <a:lstStyle/>
        <a:p>
          <a:endParaRPr lang="es-EC" sz="1600"/>
        </a:p>
      </dgm:t>
    </dgm:pt>
    <dgm:pt modelId="{7BF85415-BE3D-4B31-BAD6-71310C69C29F}" type="sibTrans" cxnId="{89C694B9-396E-4809-855A-891DA2DF9C38}">
      <dgm:prSet/>
      <dgm:spPr/>
      <dgm:t>
        <a:bodyPr/>
        <a:lstStyle/>
        <a:p>
          <a:endParaRPr lang="es-EC" sz="2400"/>
        </a:p>
      </dgm:t>
    </dgm:pt>
    <dgm:pt modelId="{7FB7460A-BC13-43C5-9352-9CA77D50D85B}">
      <dgm:prSet phldrT="[Texto]" custT="1"/>
      <dgm:spPr/>
      <dgm:t>
        <a:bodyPr/>
        <a:lstStyle/>
        <a:p>
          <a:pPr algn="l">
            <a:lnSpc>
              <a:spcPct val="100000"/>
            </a:lnSpc>
          </a:pPr>
          <a:r>
            <a:rPr lang="es-EC" sz="1600" dirty="0">
              <a:effectLst>
                <a:outerShdw blurRad="38100" dist="38100" dir="2700000" algn="tl">
                  <a:srgbClr val="000000">
                    <a:alpha val="43137"/>
                  </a:srgbClr>
                </a:outerShdw>
              </a:effectLst>
            </a:rPr>
            <a:t>Emprendedores</a:t>
          </a:r>
        </a:p>
      </dgm:t>
    </dgm:pt>
    <dgm:pt modelId="{CA611CFA-98AF-4ED4-90B6-41EA119F5AE8}" type="parTrans" cxnId="{CE6DF5C7-3890-477C-B14C-F18FE069F65E}">
      <dgm:prSet/>
      <dgm:spPr/>
      <dgm:t>
        <a:bodyPr/>
        <a:lstStyle/>
        <a:p>
          <a:endParaRPr lang="es-EC" sz="1600"/>
        </a:p>
      </dgm:t>
    </dgm:pt>
    <dgm:pt modelId="{D4E48C40-7FAE-45F4-940F-5D04A90A2DAA}" type="sibTrans" cxnId="{CE6DF5C7-3890-477C-B14C-F18FE069F65E}">
      <dgm:prSet/>
      <dgm:spPr/>
      <dgm:t>
        <a:bodyPr/>
        <a:lstStyle/>
        <a:p>
          <a:endParaRPr lang="es-EC" sz="2400"/>
        </a:p>
      </dgm:t>
    </dgm:pt>
    <dgm:pt modelId="{E2123C01-EBE4-4FAA-9AA4-3B2457452210}">
      <dgm:prSet phldrT="[Texto]" custT="1"/>
      <dgm:spPr/>
      <dgm:t>
        <a:bodyPr/>
        <a:lstStyle/>
        <a:p>
          <a:pPr algn="l">
            <a:lnSpc>
              <a:spcPct val="100000"/>
            </a:lnSpc>
          </a:pPr>
          <a:r>
            <a:rPr lang="es-EC" sz="1400" dirty="0"/>
            <a:t>Organismos de estado involucrados en el desarrollo económico productivo</a:t>
          </a:r>
        </a:p>
      </dgm:t>
    </dgm:pt>
    <dgm:pt modelId="{07277BF6-F1EA-4532-9430-F249A629A08E}" type="parTrans" cxnId="{BD26A4D0-BD84-4022-915F-F3A0A63133D1}">
      <dgm:prSet/>
      <dgm:spPr/>
      <dgm:t>
        <a:bodyPr/>
        <a:lstStyle/>
        <a:p>
          <a:endParaRPr lang="es-EC" sz="2400"/>
        </a:p>
      </dgm:t>
    </dgm:pt>
    <dgm:pt modelId="{FE943263-F7C9-45B4-B444-9A42107AD5C7}" type="sibTrans" cxnId="{BD26A4D0-BD84-4022-915F-F3A0A63133D1}">
      <dgm:prSet/>
      <dgm:spPr/>
      <dgm:t>
        <a:bodyPr/>
        <a:lstStyle/>
        <a:p>
          <a:endParaRPr lang="es-EC" sz="2400"/>
        </a:p>
      </dgm:t>
    </dgm:pt>
    <dgm:pt modelId="{093FDF80-1703-4B3B-B3B3-F0BA5B52A863}">
      <dgm:prSet phldrT="[Texto]" custT="1"/>
      <dgm:spPr/>
      <dgm:t>
        <a:bodyPr/>
        <a:lstStyle/>
        <a:p>
          <a:pPr algn="l">
            <a:lnSpc>
              <a:spcPct val="100000"/>
            </a:lnSpc>
          </a:pPr>
          <a:r>
            <a:rPr lang="es-EC" sz="1400" dirty="0"/>
            <a:t>BANECUADOR</a:t>
          </a:r>
        </a:p>
      </dgm:t>
    </dgm:pt>
    <dgm:pt modelId="{960FE848-867B-4A28-987C-FDEAC0415096}" type="parTrans" cxnId="{2A08E525-21A5-41B3-A0C8-FA06094954A9}">
      <dgm:prSet/>
      <dgm:spPr/>
      <dgm:t>
        <a:bodyPr/>
        <a:lstStyle/>
        <a:p>
          <a:endParaRPr lang="es-EC" sz="2400"/>
        </a:p>
      </dgm:t>
    </dgm:pt>
    <dgm:pt modelId="{17D6E86B-B765-4321-8012-F49FD43F1DB4}" type="sibTrans" cxnId="{2A08E525-21A5-41B3-A0C8-FA06094954A9}">
      <dgm:prSet/>
      <dgm:spPr/>
      <dgm:t>
        <a:bodyPr/>
        <a:lstStyle/>
        <a:p>
          <a:endParaRPr lang="es-EC" sz="2400"/>
        </a:p>
      </dgm:t>
    </dgm:pt>
    <dgm:pt modelId="{AC83A507-EB75-4795-8FCC-1797F04CA468}">
      <dgm:prSet phldrT="[Texto]" custT="1"/>
      <dgm:spPr/>
      <dgm:t>
        <a:bodyPr/>
        <a:lstStyle/>
        <a:p>
          <a:pPr algn="l">
            <a:lnSpc>
              <a:spcPct val="100000"/>
            </a:lnSpc>
          </a:pPr>
          <a:r>
            <a:rPr lang="es-EC" sz="1400" dirty="0"/>
            <a:t>CFN</a:t>
          </a:r>
        </a:p>
      </dgm:t>
    </dgm:pt>
    <dgm:pt modelId="{05B3D551-35EF-4CBE-995C-E4BB87019FDE}" type="parTrans" cxnId="{B2484F88-4D04-43ED-9A37-745AABCDB5C8}">
      <dgm:prSet/>
      <dgm:spPr/>
      <dgm:t>
        <a:bodyPr/>
        <a:lstStyle/>
        <a:p>
          <a:endParaRPr lang="es-EC" sz="2400"/>
        </a:p>
      </dgm:t>
    </dgm:pt>
    <dgm:pt modelId="{4F396797-C01B-40A2-A121-EF2AA8FB6FEE}" type="sibTrans" cxnId="{B2484F88-4D04-43ED-9A37-745AABCDB5C8}">
      <dgm:prSet/>
      <dgm:spPr/>
      <dgm:t>
        <a:bodyPr/>
        <a:lstStyle/>
        <a:p>
          <a:endParaRPr lang="es-EC" sz="2400"/>
        </a:p>
      </dgm:t>
    </dgm:pt>
    <dgm:pt modelId="{FDDC133E-6096-440F-81E1-35BA2628EAE2}">
      <dgm:prSet phldrT="[Texto]" custT="1"/>
      <dgm:spPr/>
      <dgm:t>
        <a:bodyPr/>
        <a:lstStyle/>
        <a:p>
          <a:pPr algn="l">
            <a:lnSpc>
              <a:spcPct val="100000"/>
            </a:lnSpc>
          </a:pPr>
          <a:r>
            <a:rPr lang="es-EC" sz="1400" dirty="0"/>
            <a:t>BANCOS</a:t>
          </a:r>
          <a:endParaRPr lang="es-EC" sz="1600" dirty="0"/>
        </a:p>
      </dgm:t>
    </dgm:pt>
    <dgm:pt modelId="{6AD987EE-6668-4212-97D8-ACFB9F57BC81}" type="parTrans" cxnId="{20A57757-2D81-44FC-814D-13D56E8FE901}">
      <dgm:prSet/>
      <dgm:spPr/>
      <dgm:t>
        <a:bodyPr/>
        <a:lstStyle/>
        <a:p>
          <a:endParaRPr lang="es-EC" sz="2400"/>
        </a:p>
      </dgm:t>
    </dgm:pt>
    <dgm:pt modelId="{FD890B87-F422-4181-9CFF-A75FA0A3B584}" type="sibTrans" cxnId="{20A57757-2D81-44FC-814D-13D56E8FE901}">
      <dgm:prSet/>
      <dgm:spPr/>
      <dgm:t>
        <a:bodyPr/>
        <a:lstStyle/>
        <a:p>
          <a:endParaRPr lang="es-EC" sz="2400"/>
        </a:p>
      </dgm:t>
    </dgm:pt>
    <dgm:pt modelId="{FE60F704-C76B-456C-95FF-B567241B8646}">
      <dgm:prSet phldrT="[Texto]" custT="1"/>
      <dgm:spPr/>
      <dgm:t>
        <a:bodyPr/>
        <a:lstStyle/>
        <a:p>
          <a:pPr algn="l">
            <a:lnSpc>
              <a:spcPct val="100000"/>
            </a:lnSpc>
          </a:pPr>
          <a:r>
            <a:rPr lang="es-EC" sz="1400" dirty="0"/>
            <a:t>Instituciones educativas</a:t>
          </a:r>
        </a:p>
      </dgm:t>
    </dgm:pt>
    <dgm:pt modelId="{93815999-8722-4AFC-9EB3-57C8FD8DD825}" type="parTrans" cxnId="{D8F07B50-D981-4BDE-BDED-80D44BA5727A}">
      <dgm:prSet/>
      <dgm:spPr/>
      <dgm:t>
        <a:bodyPr/>
        <a:lstStyle/>
        <a:p>
          <a:endParaRPr lang="es-EC" sz="1600"/>
        </a:p>
      </dgm:t>
    </dgm:pt>
    <dgm:pt modelId="{07016064-B14A-4036-BC81-ACC06FC762B5}" type="sibTrans" cxnId="{D8F07B50-D981-4BDE-BDED-80D44BA5727A}">
      <dgm:prSet/>
      <dgm:spPr/>
      <dgm:t>
        <a:bodyPr/>
        <a:lstStyle/>
        <a:p>
          <a:endParaRPr lang="es-EC" sz="2400"/>
        </a:p>
      </dgm:t>
    </dgm:pt>
    <dgm:pt modelId="{C51C37FC-8897-401E-A61E-6886BDC18E1C}">
      <dgm:prSet phldrT="[Texto]" custT="1"/>
      <dgm:spPr/>
      <dgm:t>
        <a:bodyPr/>
        <a:lstStyle/>
        <a:p>
          <a:pPr algn="l">
            <a:lnSpc>
              <a:spcPct val="100000"/>
            </a:lnSpc>
          </a:pPr>
          <a:r>
            <a:rPr lang="es-EC" sz="1400" dirty="0"/>
            <a:t>Universidades</a:t>
          </a:r>
        </a:p>
      </dgm:t>
    </dgm:pt>
    <dgm:pt modelId="{968137C9-E54F-4C5F-9621-59EFF77BD43E}" type="parTrans" cxnId="{114C0ABB-E279-4BFF-B7CA-F9483EEBFF0D}">
      <dgm:prSet/>
      <dgm:spPr/>
      <dgm:t>
        <a:bodyPr/>
        <a:lstStyle/>
        <a:p>
          <a:endParaRPr lang="es-EC" sz="2400"/>
        </a:p>
      </dgm:t>
    </dgm:pt>
    <dgm:pt modelId="{2574B4B8-B9A8-4C11-84F5-41820EE59A0D}" type="sibTrans" cxnId="{114C0ABB-E279-4BFF-B7CA-F9483EEBFF0D}">
      <dgm:prSet/>
      <dgm:spPr/>
      <dgm:t>
        <a:bodyPr/>
        <a:lstStyle/>
        <a:p>
          <a:endParaRPr lang="es-EC" sz="2400"/>
        </a:p>
      </dgm:t>
    </dgm:pt>
    <dgm:pt modelId="{394D1A29-AEC0-4EE4-A964-C5F03BB326A7}">
      <dgm:prSet phldrT="[Texto]" custT="1"/>
      <dgm:spPr/>
      <dgm:t>
        <a:bodyPr/>
        <a:lstStyle/>
        <a:p>
          <a:pPr algn="l">
            <a:lnSpc>
              <a:spcPct val="100000"/>
            </a:lnSpc>
          </a:pPr>
          <a:r>
            <a:rPr lang="es-EC" sz="1400" dirty="0"/>
            <a:t>Institutos</a:t>
          </a:r>
        </a:p>
      </dgm:t>
    </dgm:pt>
    <dgm:pt modelId="{CBDE7FE8-4184-4576-9C47-11173C820D41}" type="parTrans" cxnId="{A42C3F94-ADF2-46DC-B03C-381D952F5375}">
      <dgm:prSet/>
      <dgm:spPr/>
      <dgm:t>
        <a:bodyPr/>
        <a:lstStyle/>
        <a:p>
          <a:endParaRPr lang="es-EC" sz="2400"/>
        </a:p>
      </dgm:t>
    </dgm:pt>
    <dgm:pt modelId="{CF439EE6-A889-4A00-80F9-0B35E37012AF}" type="sibTrans" cxnId="{A42C3F94-ADF2-46DC-B03C-381D952F5375}">
      <dgm:prSet/>
      <dgm:spPr/>
      <dgm:t>
        <a:bodyPr/>
        <a:lstStyle/>
        <a:p>
          <a:endParaRPr lang="es-EC" sz="2400"/>
        </a:p>
      </dgm:t>
    </dgm:pt>
    <dgm:pt modelId="{D6BDFDE4-466C-4394-B7E1-D7C8AD549D8B}">
      <dgm:prSet phldrT="[Texto]" custT="1"/>
      <dgm:spPr/>
      <dgm:t>
        <a:bodyPr/>
        <a:lstStyle/>
        <a:p>
          <a:pPr algn="l">
            <a:lnSpc>
              <a:spcPct val="100000"/>
            </a:lnSpc>
          </a:pPr>
          <a:r>
            <a:rPr lang="es-EC" sz="1400" dirty="0"/>
            <a:t>Gobiernos seccionales</a:t>
          </a:r>
        </a:p>
      </dgm:t>
    </dgm:pt>
    <dgm:pt modelId="{9E90602C-0EBA-4628-92DD-AFB8A1AC15F6}" type="parTrans" cxnId="{DE736009-52CF-4EA2-B516-D5BEF9D85BD7}">
      <dgm:prSet/>
      <dgm:spPr/>
      <dgm:t>
        <a:bodyPr/>
        <a:lstStyle/>
        <a:p>
          <a:endParaRPr lang="es-EC" sz="1600"/>
        </a:p>
      </dgm:t>
    </dgm:pt>
    <dgm:pt modelId="{36DBDEB7-54BD-4126-8571-B3F0DF61B381}" type="sibTrans" cxnId="{DE736009-52CF-4EA2-B516-D5BEF9D85BD7}">
      <dgm:prSet/>
      <dgm:spPr/>
      <dgm:t>
        <a:bodyPr/>
        <a:lstStyle/>
        <a:p>
          <a:endParaRPr lang="es-EC" sz="2400"/>
        </a:p>
      </dgm:t>
    </dgm:pt>
    <dgm:pt modelId="{31A8DC07-B5AE-4AD2-92B5-BB9CC29CDAD4}">
      <dgm:prSet phldrT="[Texto]" custT="1"/>
      <dgm:spPr/>
      <dgm:t>
        <a:bodyPr/>
        <a:lstStyle/>
        <a:p>
          <a:pPr algn="l">
            <a:lnSpc>
              <a:spcPct val="100000"/>
            </a:lnSpc>
          </a:pPr>
          <a:r>
            <a:rPr lang="es-EC" sz="1400" dirty="0"/>
            <a:t>Gobiernos Autónomos Municipales</a:t>
          </a:r>
        </a:p>
      </dgm:t>
    </dgm:pt>
    <dgm:pt modelId="{B6B7C066-67AB-4ECF-9397-850BBA91F7CC}" type="parTrans" cxnId="{29DE66A4-A8DA-4F87-88C5-41F3DBFA1AF8}">
      <dgm:prSet/>
      <dgm:spPr/>
      <dgm:t>
        <a:bodyPr/>
        <a:lstStyle/>
        <a:p>
          <a:endParaRPr lang="es-EC" sz="2400"/>
        </a:p>
      </dgm:t>
    </dgm:pt>
    <dgm:pt modelId="{9A296659-593C-47BC-AD55-2C1D1FA6FCFF}" type="sibTrans" cxnId="{29DE66A4-A8DA-4F87-88C5-41F3DBFA1AF8}">
      <dgm:prSet/>
      <dgm:spPr/>
      <dgm:t>
        <a:bodyPr/>
        <a:lstStyle/>
        <a:p>
          <a:endParaRPr lang="es-EC" sz="2400"/>
        </a:p>
      </dgm:t>
    </dgm:pt>
    <dgm:pt modelId="{68AEC27A-8D9F-45F3-AE67-D5110E0435C7}">
      <dgm:prSet phldrT="[Texto]" custT="1"/>
      <dgm:spPr/>
      <dgm:t>
        <a:bodyPr/>
        <a:lstStyle/>
        <a:p>
          <a:pPr algn="l">
            <a:lnSpc>
              <a:spcPct val="100000"/>
            </a:lnSpc>
          </a:pPr>
          <a:r>
            <a:rPr lang="es-EC" sz="1400" dirty="0"/>
            <a:t>Gobiernos provinciales</a:t>
          </a:r>
        </a:p>
      </dgm:t>
    </dgm:pt>
    <dgm:pt modelId="{26221474-6BA0-4456-B19D-1878B396C029}" type="parTrans" cxnId="{F9E73874-083A-4A89-B6F4-BFBDD2AE7A84}">
      <dgm:prSet/>
      <dgm:spPr/>
      <dgm:t>
        <a:bodyPr/>
        <a:lstStyle/>
        <a:p>
          <a:endParaRPr lang="es-EC" sz="1600"/>
        </a:p>
      </dgm:t>
    </dgm:pt>
    <dgm:pt modelId="{E804F508-97FD-4DFA-A84D-93D466BA15AE}" type="sibTrans" cxnId="{F9E73874-083A-4A89-B6F4-BFBDD2AE7A84}">
      <dgm:prSet/>
      <dgm:spPr/>
      <dgm:t>
        <a:bodyPr/>
        <a:lstStyle/>
        <a:p>
          <a:endParaRPr lang="es-EC" sz="2400"/>
        </a:p>
      </dgm:t>
    </dgm:pt>
    <dgm:pt modelId="{78D0C904-0115-4241-84B8-E69F141382BE}">
      <dgm:prSet phldrT="[Texto]" custT="1"/>
      <dgm:spPr/>
      <dgm:t>
        <a:bodyPr/>
        <a:lstStyle/>
        <a:p>
          <a:pPr algn="l">
            <a:lnSpc>
              <a:spcPct val="100000"/>
            </a:lnSpc>
          </a:pPr>
          <a:r>
            <a:rPr lang="es-EC" sz="1400" dirty="0"/>
            <a:t>Gobernaciones</a:t>
          </a:r>
        </a:p>
      </dgm:t>
    </dgm:pt>
    <dgm:pt modelId="{2CC427A3-E67A-4ED5-8D67-226929B4724F}" type="parTrans" cxnId="{B87A6836-7A15-4B4D-BEFB-BC771206A86E}">
      <dgm:prSet/>
      <dgm:spPr/>
      <dgm:t>
        <a:bodyPr/>
        <a:lstStyle/>
        <a:p>
          <a:endParaRPr lang="es-EC" sz="2400"/>
        </a:p>
      </dgm:t>
    </dgm:pt>
    <dgm:pt modelId="{BA8C09D1-10D7-4E40-8ACB-2E0A5B6151E7}" type="sibTrans" cxnId="{B87A6836-7A15-4B4D-BEFB-BC771206A86E}">
      <dgm:prSet/>
      <dgm:spPr/>
      <dgm:t>
        <a:bodyPr/>
        <a:lstStyle/>
        <a:p>
          <a:endParaRPr lang="es-EC" sz="2400"/>
        </a:p>
      </dgm:t>
    </dgm:pt>
    <dgm:pt modelId="{1449F0F3-F118-49BD-8FAD-F54C884F62B7}" type="pres">
      <dgm:prSet presAssocID="{25FEA1A1-F160-44E4-B253-E8E24D648F7F}" presName="diagram" presStyleCnt="0">
        <dgm:presLayoutVars>
          <dgm:chPref val="1"/>
          <dgm:dir/>
          <dgm:animOne val="branch"/>
          <dgm:animLvl val="lvl"/>
          <dgm:resizeHandles/>
        </dgm:presLayoutVars>
      </dgm:prSet>
      <dgm:spPr/>
      <dgm:t>
        <a:bodyPr/>
        <a:lstStyle/>
        <a:p>
          <a:endParaRPr lang="es-EC"/>
        </a:p>
      </dgm:t>
    </dgm:pt>
    <dgm:pt modelId="{E0E6E29A-B28E-41AD-8053-C24694E914CB}" type="pres">
      <dgm:prSet presAssocID="{8FA50CB0-CECC-4947-8AB8-B6072EB0EB34}" presName="root" presStyleCnt="0"/>
      <dgm:spPr/>
    </dgm:pt>
    <dgm:pt modelId="{2A88C7DD-759E-47FA-AC5D-A0FD1867C36A}" type="pres">
      <dgm:prSet presAssocID="{8FA50CB0-CECC-4947-8AB8-B6072EB0EB34}" presName="rootComposite" presStyleCnt="0"/>
      <dgm:spPr/>
    </dgm:pt>
    <dgm:pt modelId="{4DBEAFA6-114C-4299-9DE0-417059CF87B7}" type="pres">
      <dgm:prSet presAssocID="{8FA50CB0-CECC-4947-8AB8-B6072EB0EB34}" presName="rootText" presStyleLbl="node1" presStyleIdx="0" presStyleCnt="2" custScaleX="155826"/>
      <dgm:spPr/>
      <dgm:t>
        <a:bodyPr/>
        <a:lstStyle/>
        <a:p>
          <a:endParaRPr lang="es-EC"/>
        </a:p>
      </dgm:t>
    </dgm:pt>
    <dgm:pt modelId="{61BC6B20-15F4-423E-945A-B97E7673A687}" type="pres">
      <dgm:prSet presAssocID="{8FA50CB0-CECC-4947-8AB8-B6072EB0EB34}" presName="rootConnector" presStyleLbl="node1" presStyleIdx="0" presStyleCnt="2"/>
      <dgm:spPr/>
      <dgm:t>
        <a:bodyPr/>
        <a:lstStyle/>
        <a:p>
          <a:endParaRPr lang="es-EC"/>
        </a:p>
      </dgm:t>
    </dgm:pt>
    <dgm:pt modelId="{74BD7572-86A2-46E1-B5FB-A9603644C4A1}" type="pres">
      <dgm:prSet presAssocID="{8FA50CB0-CECC-4947-8AB8-B6072EB0EB34}" presName="childShape" presStyleCnt="0"/>
      <dgm:spPr/>
    </dgm:pt>
    <dgm:pt modelId="{2E8392E0-9141-4CCD-80F0-019D4610D1A7}" type="pres">
      <dgm:prSet presAssocID="{7225F0F8-9D8D-460E-ABBC-8B7A4051EFA7}" presName="Name13" presStyleLbl="parChTrans1D2" presStyleIdx="0" presStyleCnt="8"/>
      <dgm:spPr/>
      <dgm:t>
        <a:bodyPr/>
        <a:lstStyle/>
        <a:p>
          <a:endParaRPr lang="es-EC"/>
        </a:p>
      </dgm:t>
    </dgm:pt>
    <dgm:pt modelId="{62488E34-31D5-4325-A611-343F35395FA8}" type="pres">
      <dgm:prSet presAssocID="{EA0ACE8A-7D6E-4643-B1BF-A1A6DE10F3CC}" presName="childText" presStyleLbl="bgAcc1" presStyleIdx="0" presStyleCnt="8" custScaleX="159430">
        <dgm:presLayoutVars>
          <dgm:bulletEnabled val="1"/>
        </dgm:presLayoutVars>
      </dgm:prSet>
      <dgm:spPr/>
      <dgm:t>
        <a:bodyPr/>
        <a:lstStyle/>
        <a:p>
          <a:endParaRPr lang="es-EC"/>
        </a:p>
      </dgm:t>
    </dgm:pt>
    <dgm:pt modelId="{7D4BE57D-1611-4A44-A2D9-ACDBF354D04F}" type="pres">
      <dgm:prSet presAssocID="{CA611CFA-98AF-4ED4-90B6-41EA119F5AE8}" presName="Name13" presStyleLbl="parChTrans1D2" presStyleIdx="1" presStyleCnt="8"/>
      <dgm:spPr/>
      <dgm:t>
        <a:bodyPr/>
        <a:lstStyle/>
        <a:p>
          <a:endParaRPr lang="es-EC"/>
        </a:p>
      </dgm:t>
    </dgm:pt>
    <dgm:pt modelId="{22DF0220-6ECC-49AB-BC38-53D2805F79F6}" type="pres">
      <dgm:prSet presAssocID="{7FB7460A-BC13-43C5-9352-9CA77D50D85B}" presName="childText" presStyleLbl="bgAcc1" presStyleIdx="1" presStyleCnt="8" custScaleX="159430">
        <dgm:presLayoutVars>
          <dgm:bulletEnabled val="1"/>
        </dgm:presLayoutVars>
      </dgm:prSet>
      <dgm:spPr/>
      <dgm:t>
        <a:bodyPr/>
        <a:lstStyle/>
        <a:p>
          <a:endParaRPr lang="es-EC"/>
        </a:p>
      </dgm:t>
    </dgm:pt>
    <dgm:pt modelId="{79C96A32-0E8D-4996-AAB4-3C0BC796CFFE}" type="pres">
      <dgm:prSet presAssocID="{21216AAD-67B1-4EF5-8550-2FE82AE3D9E4}" presName="Name13" presStyleLbl="parChTrans1D2" presStyleIdx="2" presStyleCnt="8"/>
      <dgm:spPr/>
      <dgm:t>
        <a:bodyPr/>
        <a:lstStyle/>
        <a:p>
          <a:endParaRPr lang="es-EC"/>
        </a:p>
      </dgm:t>
    </dgm:pt>
    <dgm:pt modelId="{43C10594-6C52-48BE-B164-5A9D9637BC9E}" type="pres">
      <dgm:prSet presAssocID="{EE8E0C73-8209-4EFF-BEC4-037EAEE887F5}" presName="childText" presStyleLbl="bgAcc1" presStyleIdx="2" presStyleCnt="8" custScaleX="159430">
        <dgm:presLayoutVars>
          <dgm:bulletEnabled val="1"/>
        </dgm:presLayoutVars>
      </dgm:prSet>
      <dgm:spPr/>
      <dgm:t>
        <a:bodyPr/>
        <a:lstStyle/>
        <a:p>
          <a:endParaRPr lang="es-EC"/>
        </a:p>
      </dgm:t>
    </dgm:pt>
    <dgm:pt modelId="{FA420ED9-6254-4321-9554-D27CC6D3738B}" type="pres">
      <dgm:prSet presAssocID="{92AA75E3-3574-495E-827D-E1DD45B9E357}" presName="root" presStyleCnt="0"/>
      <dgm:spPr/>
    </dgm:pt>
    <dgm:pt modelId="{8444253D-0CF7-4F2E-84CE-776B5DBA0A83}" type="pres">
      <dgm:prSet presAssocID="{92AA75E3-3574-495E-827D-E1DD45B9E357}" presName="rootComposite" presStyleCnt="0"/>
      <dgm:spPr/>
    </dgm:pt>
    <dgm:pt modelId="{65175D4F-C10B-4C71-B94C-21FFB1F15C92}" type="pres">
      <dgm:prSet presAssocID="{92AA75E3-3574-495E-827D-E1DD45B9E357}" presName="rootText" presStyleLbl="node1" presStyleIdx="1" presStyleCnt="2" custScaleX="191351"/>
      <dgm:spPr/>
      <dgm:t>
        <a:bodyPr/>
        <a:lstStyle/>
        <a:p>
          <a:endParaRPr lang="es-EC"/>
        </a:p>
      </dgm:t>
    </dgm:pt>
    <dgm:pt modelId="{650ECD8F-14F9-4BF7-8C03-542E1BD3C49F}" type="pres">
      <dgm:prSet presAssocID="{92AA75E3-3574-495E-827D-E1DD45B9E357}" presName="rootConnector" presStyleLbl="node1" presStyleIdx="1" presStyleCnt="2"/>
      <dgm:spPr/>
      <dgm:t>
        <a:bodyPr/>
        <a:lstStyle/>
        <a:p>
          <a:endParaRPr lang="es-EC"/>
        </a:p>
      </dgm:t>
    </dgm:pt>
    <dgm:pt modelId="{64D26ABB-97D2-445C-8D02-5C41F052249B}" type="pres">
      <dgm:prSet presAssocID="{92AA75E3-3574-495E-827D-E1DD45B9E357}" presName="childShape" presStyleCnt="0"/>
      <dgm:spPr/>
    </dgm:pt>
    <dgm:pt modelId="{9FB1B7F0-72BC-4022-88D4-016C23F97545}" type="pres">
      <dgm:prSet presAssocID="{56B1FAB0-BBA1-43DD-AC88-8F948983583D}" presName="Name13" presStyleLbl="parChTrans1D2" presStyleIdx="3" presStyleCnt="8"/>
      <dgm:spPr/>
      <dgm:t>
        <a:bodyPr/>
        <a:lstStyle/>
        <a:p>
          <a:endParaRPr lang="es-EC"/>
        </a:p>
      </dgm:t>
    </dgm:pt>
    <dgm:pt modelId="{413C3770-8094-4E2D-B2BD-E93305E745CD}" type="pres">
      <dgm:prSet presAssocID="{07933319-E6C9-496C-A9F0-01D0000F5C1E}" presName="childText" presStyleLbl="bgAcc1" presStyleIdx="3" presStyleCnt="8" custScaleX="306646">
        <dgm:presLayoutVars>
          <dgm:bulletEnabled val="1"/>
        </dgm:presLayoutVars>
      </dgm:prSet>
      <dgm:spPr/>
      <dgm:t>
        <a:bodyPr/>
        <a:lstStyle/>
        <a:p>
          <a:endParaRPr lang="es-EC"/>
        </a:p>
      </dgm:t>
    </dgm:pt>
    <dgm:pt modelId="{9F284DBB-CB26-43A0-B5A3-66CC63ECF97B}" type="pres">
      <dgm:prSet presAssocID="{8E8B5133-238F-4C48-B860-97F28F9D4CC8}" presName="Name13" presStyleLbl="parChTrans1D2" presStyleIdx="4" presStyleCnt="8"/>
      <dgm:spPr/>
      <dgm:t>
        <a:bodyPr/>
        <a:lstStyle/>
        <a:p>
          <a:endParaRPr lang="es-EC"/>
        </a:p>
      </dgm:t>
    </dgm:pt>
    <dgm:pt modelId="{A138A0F1-41B2-4802-BA22-4D756992C373}" type="pres">
      <dgm:prSet presAssocID="{D40ACEF1-6CDA-498D-9E12-7B0C18A990B6}" presName="childText" presStyleLbl="bgAcc1" presStyleIdx="4" presStyleCnt="8" custScaleX="306646" custScaleY="143280">
        <dgm:presLayoutVars>
          <dgm:bulletEnabled val="1"/>
        </dgm:presLayoutVars>
      </dgm:prSet>
      <dgm:spPr/>
      <dgm:t>
        <a:bodyPr/>
        <a:lstStyle/>
        <a:p>
          <a:endParaRPr lang="es-EC"/>
        </a:p>
      </dgm:t>
    </dgm:pt>
    <dgm:pt modelId="{A513D896-5170-4A1B-B6D1-509FD88DF271}" type="pres">
      <dgm:prSet presAssocID="{93815999-8722-4AFC-9EB3-57C8FD8DD825}" presName="Name13" presStyleLbl="parChTrans1D2" presStyleIdx="5" presStyleCnt="8"/>
      <dgm:spPr/>
      <dgm:t>
        <a:bodyPr/>
        <a:lstStyle/>
        <a:p>
          <a:endParaRPr lang="es-EC"/>
        </a:p>
      </dgm:t>
    </dgm:pt>
    <dgm:pt modelId="{04A29725-C798-4A18-9FF4-0FD889B872AD}" type="pres">
      <dgm:prSet presAssocID="{FE60F704-C76B-456C-95FF-B567241B8646}" presName="childText" presStyleLbl="bgAcc1" presStyleIdx="5" presStyleCnt="8" custScaleX="306646">
        <dgm:presLayoutVars>
          <dgm:bulletEnabled val="1"/>
        </dgm:presLayoutVars>
      </dgm:prSet>
      <dgm:spPr/>
      <dgm:t>
        <a:bodyPr/>
        <a:lstStyle/>
        <a:p>
          <a:endParaRPr lang="es-EC"/>
        </a:p>
      </dgm:t>
    </dgm:pt>
    <dgm:pt modelId="{839E6206-081E-4004-A5E4-3DC94223EF72}" type="pres">
      <dgm:prSet presAssocID="{9E90602C-0EBA-4628-92DD-AFB8A1AC15F6}" presName="Name13" presStyleLbl="parChTrans1D2" presStyleIdx="6" presStyleCnt="8"/>
      <dgm:spPr/>
      <dgm:t>
        <a:bodyPr/>
        <a:lstStyle/>
        <a:p>
          <a:endParaRPr lang="es-EC"/>
        </a:p>
      </dgm:t>
    </dgm:pt>
    <dgm:pt modelId="{7A4945ED-B78E-47E8-BD6F-C51233376B68}" type="pres">
      <dgm:prSet presAssocID="{D6BDFDE4-466C-4394-B7E1-D7C8AD549D8B}" presName="childText" presStyleLbl="bgAcc1" presStyleIdx="6" presStyleCnt="8" custScaleX="306646" custScaleY="77233">
        <dgm:presLayoutVars>
          <dgm:bulletEnabled val="1"/>
        </dgm:presLayoutVars>
      </dgm:prSet>
      <dgm:spPr/>
      <dgm:t>
        <a:bodyPr/>
        <a:lstStyle/>
        <a:p>
          <a:endParaRPr lang="es-EC"/>
        </a:p>
      </dgm:t>
    </dgm:pt>
    <dgm:pt modelId="{5E902A69-ACD0-4823-BA57-143862A8E737}" type="pres">
      <dgm:prSet presAssocID="{26221474-6BA0-4456-B19D-1878B396C029}" presName="Name13" presStyleLbl="parChTrans1D2" presStyleIdx="7" presStyleCnt="8"/>
      <dgm:spPr/>
      <dgm:t>
        <a:bodyPr/>
        <a:lstStyle/>
        <a:p>
          <a:endParaRPr lang="es-EC"/>
        </a:p>
      </dgm:t>
    </dgm:pt>
    <dgm:pt modelId="{2E5E619E-697E-4151-9F14-41BC9E039213}" type="pres">
      <dgm:prSet presAssocID="{68AEC27A-8D9F-45F3-AE67-D5110E0435C7}" presName="childText" presStyleLbl="bgAcc1" presStyleIdx="7" presStyleCnt="8" custScaleX="306646" custScaleY="69812">
        <dgm:presLayoutVars>
          <dgm:bulletEnabled val="1"/>
        </dgm:presLayoutVars>
      </dgm:prSet>
      <dgm:spPr/>
      <dgm:t>
        <a:bodyPr/>
        <a:lstStyle/>
        <a:p>
          <a:endParaRPr lang="es-EC"/>
        </a:p>
      </dgm:t>
    </dgm:pt>
  </dgm:ptLst>
  <dgm:cxnLst>
    <dgm:cxn modelId="{0D8B33DF-2625-4EC8-9C95-3380DE4A0CFF}" type="presOf" srcId="{21216AAD-67B1-4EF5-8550-2FE82AE3D9E4}" destId="{79C96A32-0E8D-4996-AAB4-3C0BC796CFFE}" srcOrd="0" destOrd="0" presId="urn:microsoft.com/office/officeart/2005/8/layout/hierarchy3"/>
    <dgm:cxn modelId="{F0284E87-EB7F-4C5F-8A38-51FD09FECB43}" type="presOf" srcId="{8FA50CB0-CECC-4947-8AB8-B6072EB0EB34}" destId="{61BC6B20-15F4-423E-945A-B97E7673A687}" srcOrd="1" destOrd="0" presId="urn:microsoft.com/office/officeart/2005/8/layout/hierarchy3"/>
    <dgm:cxn modelId="{0D2DC2B6-FEE9-4485-A53D-EF5F0D469ED1}" type="presOf" srcId="{9E90602C-0EBA-4628-92DD-AFB8A1AC15F6}" destId="{839E6206-081E-4004-A5E4-3DC94223EF72}" srcOrd="0" destOrd="0" presId="urn:microsoft.com/office/officeart/2005/8/layout/hierarchy3"/>
    <dgm:cxn modelId="{04727D00-6DD0-432D-8115-7F8A7D23D6B9}" srcId="{25FEA1A1-F160-44E4-B253-E8E24D648F7F}" destId="{8FA50CB0-CECC-4947-8AB8-B6072EB0EB34}" srcOrd="0" destOrd="0" parTransId="{081B3DB3-9F90-46CE-8BD4-505E9495A375}" sibTransId="{56362DB1-F6AB-4541-B115-22DC325557BA}"/>
    <dgm:cxn modelId="{782DBC79-4C6B-4846-9771-5ED3BD24F840}" type="presOf" srcId="{CA611CFA-98AF-4ED4-90B6-41EA119F5AE8}" destId="{7D4BE57D-1611-4A44-A2D9-ACDBF354D04F}" srcOrd="0" destOrd="0" presId="urn:microsoft.com/office/officeart/2005/8/layout/hierarchy3"/>
    <dgm:cxn modelId="{D49B6A08-AD27-4C32-9452-F3B24E827178}" type="presOf" srcId="{D6BDFDE4-466C-4394-B7E1-D7C8AD549D8B}" destId="{7A4945ED-B78E-47E8-BD6F-C51233376B68}" srcOrd="0" destOrd="0" presId="urn:microsoft.com/office/officeart/2005/8/layout/hierarchy3"/>
    <dgm:cxn modelId="{418566BF-91D4-4816-8629-4BBAAD36729E}" type="presOf" srcId="{FE60F704-C76B-456C-95FF-B567241B8646}" destId="{04A29725-C798-4A18-9FF4-0FD889B872AD}" srcOrd="0" destOrd="0" presId="urn:microsoft.com/office/officeart/2005/8/layout/hierarchy3"/>
    <dgm:cxn modelId="{AAB7429D-3083-4CD0-B3E8-444243D46372}" type="presOf" srcId="{AC83A507-EB75-4795-8FCC-1797F04CA468}" destId="{A138A0F1-41B2-4802-BA22-4D756992C373}" srcOrd="0" destOrd="2" presId="urn:microsoft.com/office/officeart/2005/8/layout/hierarchy3"/>
    <dgm:cxn modelId="{9C88E64E-EC81-4787-9DF4-12E8A7189085}" type="presOf" srcId="{25FEA1A1-F160-44E4-B253-E8E24D648F7F}" destId="{1449F0F3-F118-49BD-8FAD-F54C884F62B7}" srcOrd="0" destOrd="0" presId="urn:microsoft.com/office/officeart/2005/8/layout/hierarchy3"/>
    <dgm:cxn modelId="{40731703-134D-4D70-B6F9-EFABA849664B}" type="presOf" srcId="{EE8E0C73-8209-4EFF-BEC4-037EAEE887F5}" destId="{43C10594-6C52-48BE-B164-5A9D9637BC9E}" srcOrd="0" destOrd="0" presId="urn:microsoft.com/office/officeart/2005/8/layout/hierarchy3"/>
    <dgm:cxn modelId="{764661B0-8099-4459-B14A-C063BEB692FA}" type="presOf" srcId="{93815999-8722-4AFC-9EB3-57C8FD8DD825}" destId="{A513D896-5170-4A1B-B6D1-509FD88DF271}" srcOrd="0" destOrd="0" presId="urn:microsoft.com/office/officeart/2005/8/layout/hierarchy3"/>
    <dgm:cxn modelId="{DF101ED8-ADFD-4180-B4CE-DD2AD6FA238F}" type="presOf" srcId="{07933319-E6C9-496C-A9F0-01D0000F5C1E}" destId="{413C3770-8094-4E2D-B2BD-E93305E745CD}" srcOrd="0" destOrd="0" presId="urn:microsoft.com/office/officeart/2005/8/layout/hierarchy3"/>
    <dgm:cxn modelId="{2C6B4721-B58D-41FA-A193-3B62F2F540E8}" type="presOf" srcId="{C51C37FC-8897-401E-A61E-6886BDC18E1C}" destId="{04A29725-C798-4A18-9FF4-0FD889B872AD}" srcOrd="0" destOrd="1" presId="urn:microsoft.com/office/officeart/2005/8/layout/hierarchy3"/>
    <dgm:cxn modelId="{B87A6836-7A15-4B4D-BEFB-BC771206A86E}" srcId="{68AEC27A-8D9F-45F3-AE67-D5110E0435C7}" destId="{78D0C904-0115-4241-84B8-E69F141382BE}" srcOrd="0" destOrd="0" parTransId="{2CC427A3-E67A-4ED5-8D67-226929B4724F}" sibTransId="{BA8C09D1-10D7-4E40-8ACB-2E0A5B6151E7}"/>
    <dgm:cxn modelId="{8BE0C710-EF87-4527-B835-2AF54518DC0C}" srcId="{8FA50CB0-CECC-4947-8AB8-B6072EB0EB34}" destId="{EA0ACE8A-7D6E-4643-B1BF-A1A6DE10F3CC}" srcOrd="0" destOrd="0" parTransId="{7225F0F8-9D8D-460E-ABBC-8B7A4051EFA7}" sibTransId="{24598A6E-3E2C-4DB9-9638-4EF46FD88E87}"/>
    <dgm:cxn modelId="{F96E2134-CECA-4A39-B38E-3A7BAAD115CD}" srcId="{92AA75E3-3574-495E-827D-E1DD45B9E357}" destId="{07933319-E6C9-496C-A9F0-01D0000F5C1E}" srcOrd="0" destOrd="0" parTransId="{56B1FAB0-BBA1-43DD-AC88-8F948983583D}" sibTransId="{8D66208D-54AB-4454-86D7-56CBED91DDD5}"/>
    <dgm:cxn modelId="{29DE66A4-A8DA-4F87-88C5-41F3DBFA1AF8}" srcId="{D6BDFDE4-466C-4394-B7E1-D7C8AD549D8B}" destId="{31A8DC07-B5AE-4AD2-92B5-BB9CC29CDAD4}" srcOrd="0" destOrd="0" parTransId="{B6B7C066-67AB-4ECF-9397-850BBA91F7CC}" sibTransId="{9A296659-593C-47BC-AD55-2C1D1FA6FCFF}"/>
    <dgm:cxn modelId="{3EA73924-4060-4696-B78E-3658C66C641C}" type="presOf" srcId="{92AA75E3-3574-495E-827D-E1DD45B9E357}" destId="{65175D4F-C10B-4C71-B94C-21FFB1F15C92}" srcOrd="0" destOrd="0" presId="urn:microsoft.com/office/officeart/2005/8/layout/hierarchy3"/>
    <dgm:cxn modelId="{89C694B9-396E-4809-855A-891DA2DF9C38}" srcId="{92AA75E3-3574-495E-827D-E1DD45B9E357}" destId="{D40ACEF1-6CDA-498D-9E12-7B0C18A990B6}" srcOrd="1" destOrd="0" parTransId="{8E8B5133-238F-4C48-B860-97F28F9D4CC8}" sibTransId="{7BF85415-BE3D-4B31-BAD6-71310C69C29F}"/>
    <dgm:cxn modelId="{2A08E525-21A5-41B3-A0C8-FA06094954A9}" srcId="{D40ACEF1-6CDA-498D-9E12-7B0C18A990B6}" destId="{093FDF80-1703-4B3B-B3B3-F0BA5B52A863}" srcOrd="0" destOrd="0" parTransId="{960FE848-867B-4A28-987C-FDEAC0415096}" sibTransId="{17D6E86B-B765-4321-8012-F49FD43F1DB4}"/>
    <dgm:cxn modelId="{ADD362F0-AC9C-47B2-B37B-5F36B0A17CDA}" srcId="{8FA50CB0-CECC-4947-8AB8-B6072EB0EB34}" destId="{EE8E0C73-8209-4EFF-BEC4-037EAEE887F5}" srcOrd="2" destOrd="0" parTransId="{21216AAD-67B1-4EF5-8550-2FE82AE3D9E4}" sibTransId="{F15FA1E1-4020-4AE3-8EED-76F24F4EB8E1}"/>
    <dgm:cxn modelId="{B2484F88-4D04-43ED-9A37-745AABCDB5C8}" srcId="{D40ACEF1-6CDA-498D-9E12-7B0C18A990B6}" destId="{AC83A507-EB75-4795-8FCC-1797F04CA468}" srcOrd="1" destOrd="0" parTransId="{05B3D551-35EF-4CBE-995C-E4BB87019FDE}" sibTransId="{4F396797-C01B-40A2-A121-EF2AA8FB6FEE}"/>
    <dgm:cxn modelId="{5B2AB393-4FF3-42AF-A32B-6155C35D094F}" srcId="{25FEA1A1-F160-44E4-B253-E8E24D648F7F}" destId="{92AA75E3-3574-495E-827D-E1DD45B9E357}" srcOrd="1" destOrd="0" parTransId="{2E39BB22-845B-47E2-A596-539DE9C32E59}" sibTransId="{B5E14AF7-81A9-477B-894A-7BD0E429839E}"/>
    <dgm:cxn modelId="{1ACED49B-69C0-4084-BB6C-2E54214B2785}" type="presOf" srcId="{26221474-6BA0-4456-B19D-1878B396C029}" destId="{5E902A69-ACD0-4823-BA57-143862A8E737}" srcOrd="0" destOrd="0" presId="urn:microsoft.com/office/officeart/2005/8/layout/hierarchy3"/>
    <dgm:cxn modelId="{D8F07B50-D981-4BDE-BDED-80D44BA5727A}" srcId="{92AA75E3-3574-495E-827D-E1DD45B9E357}" destId="{FE60F704-C76B-456C-95FF-B567241B8646}" srcOrd="2" destOrd="0" parTransId="{93815999-8722-4AFC-9EB3-57C8FD8DD825}" sibTransId="{07016064-B14A-4036-BC81-ACC06FC762B5}"/>
    <dgm:cxn modelId="{BD26A4D0-BD84-4022-915F-F3A0A63133D1}" srcId="{07933319-E6C9-496C-A9F0-01D0000F5C1E}" destId="{E2123C01-EBE4-4FAA-9AA4-3B2457452210}" srcOrd="0" destOrd="0" parTransId="{07277BF6-F1EA-4532-9430-F249A629A08E}" sibTransId="{FE943263-F7C9-45B4-B444-9A42107AD5C7}"/>
    <dgm:cxn modelId="{A91F1F5D-CD76-47AB-95C9-1C4A92205F83}" type="presOf" srcId="{92AA75E3-3574-495E-827D-E1DD45B9E357}" destId="{650ECD8F-14F9-4BF7-8C03-542E1BD3C49F}" srcOrd="1" destOrd="0" presId="urn:microsoft.com/office/officeart/2005/8/layout/hierarchy3"/>
    <dgm:cxn modelId="{114C0ABB-E279-4BFF-B7CA-F9483EEBFF0D}" srcId="{FE60F704-C76B-456C-95FF-B567241B8646}" destId="{C51C37FC-8897-401E-A61E-6886BDC18E1C}" srcOrd="0" destOrd="0" parTransId="{968137C9-E54F-4C5F-9621-59EFF77BD43E}" sibTransId="{2574B4B8-B9A8-4C11-84F5-41820EE59A0D}"/>
    <dgm:cxn modelId="{1433D501-E7A9-4424-8A7D-BBDFDA847F52}" type="presOf" srcId="{7225F0F8-9D8D-460E-ABBC-8B7A4051EFA7}" destId="{2E8392E0-9141-4CCD-80F0-019D4610D1A7}" srcOrd="0" destOrd="0" presId="urn:microsoft.com/office/officeart/2005/8/layout/hierarchy3"/>
    <dgm:cxn modelId="{202D264E-226B-47ED-8FF3-1AE84512315C}" type="presOf" srcId="{E2123C01-EBE4-4FAA-9AA4-3B2457452210}" destId="{413C3770-8094-4E2D-B2BD-E93305E745CD}" srcOrd="0" destOrd="1" presId="urn:microsoft.com/office/officeart/2005/8/layout/hierarchy3"/>
    <dgm:cxn modelId="{96B9C5BD-B97B-4C8E-92E5-985EAC730072}" type="presOf" srcId="{7FB7460A-BC13-43C5-9352-9CA77D50D85B}" destId="{22DF0220-6ECC-49AB-BC38-53D2805F79F6}" srcOrd="0" destOrd="0" presId="urn:microsoft.com/office/officeart/2005/8/layout/hierarchy3"/>
    <dgm:cxn modelId="{CE6DF5C7-3890-477C-B14C-F18FE069F65E}" srcId="{8FA50CB0-CECC-4947-8AB8-B6072EB0EB34}" destId="{7FB7460A-BC13-43C5-9352-9CA77D50D85B}" srcOrd="1" destOrd="0" parTransId="{CA611CFA-98AF-4ED4-90B6-41EA119F5AE8}" sibTransId="{D4E48C40-7FAE-45F4-940F-5D04A90A2DAA}"/>
    <dgm:cxn modelId="{F9E73874-083A-4A89-B6F4-BFBDD2AE7A84}" srcId="{92AA75E3-3574-495E-827D-E1DD45B9E357}" destId="{68AEC27A-8D9F-45F3-AE67-D5110E0435C7}" srcOrd="4" destOrd="0" parTransId="{26221474-6BA0-4456-B19D-1878B396C029}" sibTransId="{E804F508-97FD-4DFA-A84D-93D466BA15AE}"/>
    <dgm:cxn modelId="{C1AFF57D-60A3-4FAD-8D38-FD6794E5A5C6}" type="presOf" srcId="{EA0ACE8A-7D6E-4643-B1BF-A1A6DE10F3CC}" destId="{62488E34-31D5-4325-A611-343F35395FA8}" srcOrd="0" destOrd="0" presId="urn:microsoft.com/office/officeart/2005/8/layout/hierarchy3"/>
    <dgm:cxn modelId="{4BF2171D-E440-472D-A1D5-D9C47B531A30}" type="presOf" srcId="{D40ACEF1-6CDA-498D-9E12-7B0C18A990B6}" destId="{A138A0F1-41B2-4802-BA22-4D756992C373}" srcOrd="0" destOrd="0" presId="urn:microsoft.com/office/officeart/2005/8/layout/hierarchy3"/>
    <dgm:cxn modelId="{108DFB7D-308B-4B3C-9AA2-7E9176DB404D}" type="presOf" srcId="{56B1FAB0-BBA1-43DD-AC88-8F948983583D}" destId="{9FB1B7F0-72BC-4022-88D4-016C23F97545}" srcOrd="0" destOrd="0" presId="urn:microsoft.com/office/officeart/2005/8/layout/hierarchy3"/>
    <dgm:cxn modelId="{7D9378C6-A0F3-4CBC-9DB7-D67A0949B13D}" type="presOf" srcId="{78D0C904-0115-4241-84B8-E69F141382BE}" destId="{2E5E619E-697E-4151-9F14-41BC9E039213}" srcOrd="0" destOrd="1" presId="urn:microsoft.com/office/officeart/2005/8/layout/hierarchy3"/>
    <dgm:cxn modelId="{F0E89AD0-C05A-451E-9B3F-A792F5CE277F}" type="presOf" srcId="{31A8DC07-B5AE-4AD2-92B5-BB9CC29CDAD4}" destId="{7A4945ED-B78E-47E8-BD6F-C51233376B68}" srcOrd="0" destOrd="1" presId="urn:microsoft.com/office/officeart/2005/8/layout/hierarchy3"/>
    <dgm:cxn modelId="{5FC980C5-EF0D-4222-85FC-1A40D32E844B}" type="presOf" srcId="{093FDF80-1703-4B3B-B3B3-F0BA5B52A863}" destId="{A138A0F1-41B2-4802-BA22-4D756992C373}" srcOrd="0" destOrd="1" presId="urn:microsoft.com/office/officeart/2005/8/layout/hierarchy3"/>
    <dgm:cxn modelId="{20A57757-2D81-44FC-814D-13D56E8FE901}" srcId="{D40ACEF1-6CDA-498D-9E12-7B0C18A990B6}" destId="{FDDC133E-6096-440F-81E1-35BA2628EAE2}" srcOrd="2" destOrd="0" parTransId="{6AD987EE-6668-4212-97D8-ACFB9F57BC81}" sibTransId="{FD890B87-F422-4181-9CFF-A75FA0A3B584}"/>
    <dgm:cxn modelId="{235570ED-E7AD-4CC6-972B-F86D44872543}" type="presOf" srcId="{FDDC133E-6096-440F-81E1-35BA2628EAE2}" destId="{A138A0F1-41B2-4802-BA22-4D756992C373}" srcOrd="0" destOrd="3" presId="urn:microsoft.com/office/officeart/2005/8/layout/hierarchy3"/>
    <dgm:cxn modelId="{D6AC89A5-3238-4270-B7F6-AAB21B4AD8A5}" type="presOf" srcId="{8FA50CB0-CECC-4947-8AB8-B6072EB0EB34}" destId="{4DBEAFA6-114C-4299-9DE0-417059CF87B7}" srcOrd="0" destOrd="0" presId="urn:microsoft.com/office/officeart/2005/8/layout/hierarchy3"/>
    <dgm:cxn modelId="{A42C3F94-ADF2-46DC-B03C-381D952F5375}" srcId="{FE60F704-C76B-456C-95FF-B567241B8646}" destId="{394D1A29-AEC0-4EE4-A964-C5F03BB326A7}" srcOrd="1" destOrd="0" parTransId="{CBDE7FE8-4184-4576-9C47-11173C820D41}" sibTransId="{CF439EE6-A889-4A00-80F9-0B35E37012AF}"/>
    <dgm:cxn modelId="{DE736009-52CF-4EA2-B516-D5BEF9D85BD7}" srcId="{92AA75E3-3574-495E-827D-E1DD45B9E357}" destId="{D6BDFDE4-466C-4394-B7E1-D7C8AD549D8B}" srcOrd="3" destOrd="0" parTransId="{9E90602C-0EBA-4628-92DD-AFB8A1AC15F6}" sibTransId="{36DBDEB7-54BD-4126-8571-B3F0DF61B381}"/>
    <dgm:cxn modelId="{470C393A-2250-4579-AD8A-833BBBE70BCE}" type="presOf" srcId="{8E8B5133-238F-4C48-B860-97F28F9D4CC8}" destId="{9F284DBB-CB26-43A0-B5A3-66CC63ECF97B}" srcOrd="0" destOrd="0" presId="urn:microsoft.com/office/officeart/2005/8/layout/hierarchy3"/>
    <dgm:cxn modelId="{33B90866-A003-47F3-8AE8-3BD0CB4B4C1E}" type="presOf" srcId="{394D1A29-AEC0-4EE4-A964-C5F03BB326A7}" destId="{04A29725-C798-4A18-9FF4-0FD889B872AD}" srcOrd="0" destOrd="2" presId="urn:microsoft.com/office/officeart/2005/8/layout/hierarchy3"/>
    <dgm:cxn modelId="{02E01431-3F26-48FF-9316-F0830FF7C9FB}" type="presOf" srcId="{68AEC27A-8D9F-45F3-AE67-D5110E0435C7}" destId="{2E5E619E-697E-4151-9F14-41BC9E039213}" srcOrd="0" destOrd="0" presId="urn:microsoft.com/office/officeart/2005/8/layout/hierarchy3"/>
    <dgm:cxn modelId="{ED9D1804-A9E1-42FC-B6CD-6C2C4E0B9E34}" type="presParOf" srcId="{1449F0F3-F118-49BD-8FAD-F54C884F62B7}" destId="{E0E6E29A-B28E-41AD-8053-C24694E914CB}" srcOrd="0" destOrd="0" presId="urn:microsoft.com/office/officeart/2005/8/layout/hierarchy3"/>
    <dgm:cxn modelId="{B0AA78BD-018A-480F-875E-1E309B551813}" type="presParOf" srcId="{E0E6E29A-B28E-41AD-8053-C24694E914CB}" destId="{2A88C7DD-759E-47FA-AC5D-A0FD1867C36A}" srcOrd="0" destOrd="0" presId="urn:microsoft.com/office/officeart/2005/8/layout/hierarchy3"/>
    <dgm:cxn modelId="{28555E50-60D7-4F64-9458-39CDFE30DB9F}" type="presParOf" srcId="{2A88C7DD-759E-47FA-AC5D-A0FD1867C36A}" destId="{4DBEAFA6-114C-4299-9DE0-417059CF87B7}" srcOrd="0" destOrd="0" presId="urn:microsoft.com/office/officeart/2005/8/layout/hierarchy3"/>
    <dgm:cxn modelId="{6EB548FA-3F7D-4F85-98CB-283BF79D6243}" type="presParOf" srcId="{2A88C7DD-759E-47FA-AC5D-A0FD1867C36A}" destId="{61BC6B20-15F4-423E-945A-B97E7673A687}" srcOrd="1" destOrd="0" presId="urn:microsoft.com/office/officeart/2005/8/layout/hierarchy3"/>
    <dgm:cxn modelId="{515292B1-CC7D-4706-B125-1CF61A611CE5}" type="presParOf" srcId="{E0E6E29A-B28E-41AD-8053-C24694E914CB}" destId="{74BD7572-86A2-46E1-B5FB-A9603644C4A1}" srcOrd="1" destOrd="0" presId="urn:microsoft.com/office/officeart/2005/8/layout/hierarchy3"/>
    <dgm:cxn modelId="{3CDECBA5-5811-4E48-8840-31F7B0CA96A5}" type="presParOf" srcId="{74BD7572-86A2-46E1-B5FB-A9603644C4A1}" destId="{2E8392E0-9141-4CCD-80F0-019D4610D1A7}" srcOrd="0" destOrd="0" presId="urn:microsoft.com/office/officeart/2005/8/layout/hierarchy3"/>
    <dgm:cxn modelId="{86369AC5-FEA2-4F52-8EE1-05228BE58591}" type="presParOf" srcId="{74BD7572-86A2-46E1-B5FB-A9603644C4A1}" destId="{62488E34-31D5-4325-A611-343F35395FA8}" srcOrd="1" destOrd="0" presId="urn:microsoft.com/office/officeart/2005/8/layout/hierarchy3"/>
    <dgm:cxn modelId="{AD5B9B6A-101E-4011-B06E-95210FFAA3A1}" type="presParOf" srcId="{74BD7572-86A2-46E1-B5FB-A9603644C4A1}" destId="{7D4BE57D-1611-4A44-A2D9-ACDBF354D04F}" srcOrd="2" destOrd="0" presId="urn:microsoft.com/office/officeart/2005/8/layout/hierarchy3"/>
    <dgm:cxn modelId="{8899F59A-F1B7-4F86-B4FB-947658E8828C}" type="presParOf" srcId="{74BD7572-86A2-46E1-B5FB-A9603644C4A1}" destId="{22DF0220-6ECC-49AB-BC38-53D2805F79F6}" srcOrd="3" destOrd="0" presId="urn:microsoft.com/office/officeart/2005/8/layout/hierarchy3"/>
    <dgm:cxn modelId="{928E4B8A-EBF0-4D9C-9787-D02062DEB63A}" type="presParOf" srcId="{74BD7572-86A2-46E1-B5FB-A9603644C4A1}" destId="{79C96A32-0E8D-4996-AAB4-3C0BC796CFFE}" srcOrd="4" destOrd="0" presId="urn:microsoft.com/office/officeart/2005/8/layout/hierarchy3"/>
    <dgm:cxn modelId="{AE3A6033-3AAE-4194-80E3-93D09AF28604}" type="presParOf" srcId="{74BD7572-86A2-46E1-B5FB-A9603644C4A1}" destId="{43C10594-6C52-48BE-B164-5A9D9637BC9E}" srcOrd="5" destOrd="0" presId="urn:microsoft.com/office/officeart/2005/8/layout/hierarchy3"/>
    <dgm:cxn modelId="{2A602770-23ED-45AD-A171-BC14415C010F}" type="presParOf" srcId="{1449F0F3-F118-49BD-8FAD-F54C884F62B7}" destId="{FA420ED9-6254-4321-9554-D27CC6D3738B}" srcOrd="1" destOrd="0" presId="urn:microsoft.com/office/officeart/2005/8/layout/hierarchy3"/>
    <dgm:cxn modelId="{A6413BAA-50A4-4704-AFD3-7F79245E3EB6}" type="presParOf" srcId="{FA420ED9-6254-4321-9554-D27CC6D3738B}" destId="{8444253D-0CF7-4F2E-84CE-776B5DBA0A83}" srcOrd="0" destOrd="0" presId="urn:microsoft.com/office/officeart/2005/8/layout/hierarchy3"/>
    <dgm:cxn modelId="{66D0CF6B-DB49-4F22-A925-D722D208E4BB}" type="presParOf" srcId="{8444253D-0CF7-4F2E-84CE-776B5DBA0A83}" destId="{65175D4F-C10B-4C71-B94C-21FFB1F15C92}" srcOrd="0" destOrd="0" presId="urn:microsoft.com/office/officeart/2005/8/layout/hierarchy3"/>
    <dgm:cxn modelId="{7DF6D330-D18D-4C1E-A688-9BCDC3826592}" type="presParOf" srcId="{8444253D-0CF7-4F2E-84CE-776B5DBA0A83}" destId="{650ECD8F-14F9-4BF7-8C03-542E1BD3C49F}" srcOrd="1" destOrd="0" presId="urn:microsoft.com/office/officeart/2005/8/layout/hierarchy3"/>
    <dgm:cxn modelId="{4EA6F0E2-B492-4857-824F-D4CEF0C741B1}" type="presParOf" srcId="{FA420ED9-6254-4321-9554-D27CC6D3738B}" destId="{64D26ABB-97D2-445C-8D02-5C41F052249B}" srcOrd="1" destOrd="0" presId="urn:microsoft.com/office/officeart/2005/8/layout/hierarchy3"/>
    <dgm:cxn modelId="{B12ACBB5-215C-416A-B4DC-FF78182952BE}" type="presParOf" srcId="{64D26ABB-97D2-445C-8D02-5C41F052249B}" destId="{9FB1B7F0-72BC-4022-88D4-016C23F97545}" srcOrd="0" destOrd="0" presId="urn:microsoft.com/office/officeart/2005/8/layout/hierarchy3"/>
    <dgm:cxn modelId="{29B012A1-22A1-4169-8BB2-5B6BF3E65C08}" type="presParOf" srcId="{64D26ABB-97D2-445C-8D02-5C41F052249B}" destId="{413C3770-8094-4E2D-B2BD-E93305E745CD}" srcOrd="1" destOrd="0" presId="urn:microsoft.com/office/officeart/2005/8/layout/hierarchy3"/>
    <dgm:cxn modelId="{64A28A69-85EC-4C3E-A6BA-121499360210}" type="presParOf" srcId="{64D26ABB-97D2-445C-8D02-5C41F052249B}" destId="{9F284DBB-CB26-43A0-B5A3-66CC63ECF97B}" srcOrd="2" destOrd="0" presId="urn:microsoft.com/office/officeart/2005/8/layout/hierarchy3"/>
    <dgm:cxn modelId="{A29368B6-843A-407E-82F0-EE56CD9C9A00}" type="presParOf" srcId="{64D26ABB-97D2-445C-8D02-5C41F052249B}" destId="{A138A0F1-41B2-4802-BA22-4D756992C373}" srcOrd="3" destOrd="0" presId="urn:microsoft.com/office/officeart/2005/8/layout/hierarchy3"/>
    <dgm:cxn modelId="{0EFF6504-FA83-4CAE-B208-37927DBDB120}" type="presParOf" srcId="{64D26ABB-97D2-445C-8D02-5C41F052249B}" destId="{A513D896-5170-4A1B-B6D1-509FD88DF271}" srcOrd="4" destOrd="0" presId="urn:microsoft.com/office/officeart/2005/8/layout/hierarchy3"/>
    <dgm:cxn modelId="{17638A0F-B1D7-451F-BABE-8E4F584277F2}" type="presParOf" srcId="{64D26ABB-97D2-445C-8D02-5C41F052249B}" destId="{04A29725-C798-4A18-9FF4-0FD889B872AD}" srcOrd="5" destOrd="0" presId="urn:microsoft.com/office/officeart/2005/8/layout/hierarchy3"/>
    <dgm:cxn modelId="{1CBD889A-7C48-4B61-A352-7BA9DF1413D7}" type="presParOf" srcId="{64D26ABB-97D2-445C-8D02-5C41F052249B}" destId="{839E6206-081E-4004-A5E4-3DC94223EF72}" srcOrd="6" destOrd="0" presId="urn:microsoft.com/office/officeart/2005/8/layout/hierarchy3"/>
    <dgm:cxn modelId="{605B1EC6-94DA-4D58-86EC-F41665F91BAA}" type="presParOf" srcId="{64D26ABB-97D2-445C-8D02-5C41F052249B}" destId="{7A4945ED-B78E-47E8-BD6F-C51233376B68}" srcOrd="7" destOrd="0" presId="urn:microsoft.com/office/officeart/2005/8/layout/hierarchy3"/>
    <dgm:cxn modelId="{1E57925D-ECE4-438B-B984-FA8C0015A43E}" type="presParOf" srcId="{64D26ABB-97D2-445C-8D02-5C41F052249B}" destId="{5E902A69-ACD0-4823-BA57-143862A8E737}" srcOrd="8" destOrd="0" presId="urn:microsoft.com/office/officeart/2005/8/layout/hierarchy3"/>
    <dgm:cxn modelId="{187A3A53-92DC-40CC-B4CD-D278B76A7BA3}" type="presParOf" srcId="{64D26ABB-97D2-445C-8D02-5C41F052249B}" destId="{2E5E619E-697E-4151-9F14-41BC9E039213}"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4F14E7-3216-4E85-A439-02EFDD9C7932}" type="doc">
      <dgm:prSet loTypeId="urn:microsoft.com/office/officeart/2005/8/layout/arrow2" loCatId="process" qsTypeId="urn:microsoft.com/office/officeart/2005/8/quickstyle/simple5" qsCatId="simple" csTypeId="urn:microsoft.com/office/officeart/2005/8/colors/accent0_3" csCatId="mainScheme" phldr="1"/>
      <dgm:spPr/>
    </dgm:pt>
    <dgm:pt modelId="{31168F3F-A48A-4E00-A355-B2CD9777FF99}">
      <dgm:prSet phldrT="[Texto]" custT="1"/>
      <dgm:spPr/>
      <dgm:t>
        <a:bodyPr/>
        <a:lstStyle/>
        <a:p>
          <a:r>
            <a:rPr lang="es-EC" sz="2000" dirty="0"/>
            <a:t>Generación de nuevos espacios para el desarrollo del sector económico.</a:t>
          </a:r>
        </a:p>
      </dgm:t>
    </dgm:pt>
    <dgm:pt modelId="{00F1737D-2E59-4782-ADB5-AFAD5828AD9A}" type="parTrans" cxnId="{E40A3D24-97D9-4061-AC79-5B6ABDD81C7F}">
      <dgm:prSet/>
      <dgm:spPr/>
      <dgm:t>
        <a:bodyPr/>
        <a:lstStyle/>
        <a:p>
          <a:endParaRPr lang="es-EC" sz="2800"/>
        </a:p>
      </dgm:t>
    </dgm:pt>
    <dgm:pt modelId="{D05C4F6D-72DB-485B-A8FB-53E05A205686}" type="sibTrans" cxnId="{E40A3D24-97D9-4061-AC79-5B6ABDD81C7F}">
      <dgm:prSet/>
      <dgm:spPr/>
      <dgm:t>
        <a:bodyPr/>
        <a:lstStyle/>
        <a:p>
          <a:endParaRPr lang="es-EC" sz="2800"/>
        </a:p>
      </dgm:t>
    </dgm:pt>
    <dgm:pt modelId="{5BA6577C-F51D-4DA2-BDBB-9862504459F3}">
      <dgm:prSet phldrT="[Texto]" custT="1"/>
      <dgm:spPr/>
      <dgm:t>
        <a:bodyPr/>
        <a:lstStyle/>
        <a:p>
          <a:r>
            <a:rPr lang="es-EC" sz="2000" dirty="0"/>
            <a:t>Fomento de los sectores priorizados lo cual brinde mayores oportunidades de empleo.</a:t>
          </a:r>
        </a:p>
      </dgm:t>
    </dgm:pt>
    <dgm:pt modelId="{2BF9F372-84D8-4FC8-B17C-EB7EE0C1F29E}" type="parTrans" cxnId="{C8F473BC-A34F-4EA8-850C-A55A942AE000}">
      <dgm:prSet/>
      <dgm:spPr/>
      <dgm:t>
        <a:bodyPr/>
        <a:lstStyle/>
        <a:p>
          <a:endParaRPr lang="es-EC" sz="2800"/>
        </a:p>
      </dgm:t>
    </dgm:pt>
    <dgm:pt modelId="{CC227E40-9030-4C54-8FE6-2BC2DB825FAB}" type="sibTrans" cxnId="{C8F473BC-A34F-4EA8-850C-A55A942AE000}">
      <dgm:prSet/>
      <dgm:spPr/>
      <dgm:t>
        <a:bodyPr/>
        <a:lstStyle/>
        <a:p>
          <a:endParaRPr lang="es-EC" sz="2800"/>
        </a:p>
      </dgm:t>
    </dgm:pt>
    <dgm:pt modelId="{1FD1E125-2B05-4679-B85B-85ABC19956AB}">
      <dgm:prSet phldrT="[Texto]" custT="1"/>
      <dgm:spPr/>
      <dgm:t>
        <a:bodyPr/>
        <a:lstStyle/>
        <a:p>
          <a:r>
            <a:rPr lang="es-EC" sz="2000" dirty="0"/>
            <a:t>Desarrollo de productos y servicios con valor agregado para incrementar la competitividad en mercados locales nacionales y posteriormente internacionales.</a:t>
          </a:r>
        </a:p>
      </dgm:t>
    </dgm:pt>
    <dgm:pt modelId="{02601FA3-3FFD-4C7C-A7DE-9720AE5917A6}" type="parTrans" cxnId="{F6143B59-95E9-4321-822A-F08901337013}">
      <dgm:prSet/>
      <dgm:spPr/>
      <dgm:t>
        <a:bodyPr/>
        <a:lstStyle/>
        <a:p>
          <a:endParaRPr lang="es-EC" sz="2800"/>
        </a:p>
      </dgm:t>
    </dgm:pt>
    <dgm:pt modelId="{2D797F83-88E1-476B-B1D2-52313E7F442A}" type="sibTrans" cxnId="{F6143B59-95E9-4321-822A-F08901337013}">
      <dgm:prSet/>
      <dgm:spPr/>
      <dgm:t>
        <a:bodyPr/>
        <a:lstStyle/>
        <a:p>
          <a:endParaRPr lang="es-EC" sz="2800"/>
        </a:p>
      </dgm:t>
    </dgm:pt>
    <dgm:pt modelId="{3BBBDE45-677A-4A3D-9E22-39340638EB93}">
      <dgm:prSet phldrT="[Texto]" custT="1"/>
      <dgm:spPr/>
      <dgm:t>
        <a:bodyPr/>
        <a:lstStyle/>
        <a:p>
          <a:r>
            <a:rPr lang="es-EC" sz="2000" dirty="0"/>
            <a:t>Repotenciación del sector productivo </a:t>
          </a:r>
        </a:p>
      </dgm:t>
    </dgm:pt>
    <dgm:pt modelId="{B879274E-E038-4EF2-914B-1B923E3C08B1}" type="parTrans" cxnId="{16230B3C-28CF-4B3B-BCE4-B6ED200C1BEB}">
      <dgm:prSet/>
      <dgm:spPr/>
      <dgm:t>
        <a:bodyPr/>
        <a:lstStyle/>
        <a:p>
          <a:endParaRPr lang="es-EC" sz="2800"/>
        </a:p>
      </dgm:t>
    </dgm:pt>
    <dgm:pt modelId="{05734A8C-E9F2-42FA-AEF2-7F7D11795A99}" type="sibTrans" cxnId="{16230B3C-28CF-4B3B-BCE4-B6ED200C1BEB}">
      <dgm:prSet/>
      <dgm:spPr/>
      <dgm:t>
        <a:bodyPr/>
        <a:lstStyle/>
        <a:p>
          <a:endParaRPr lang="es-EC" sz="2800"/>
        </a:p>
      </dgm:t>
    </dgm:pt>
    <dgm:pt modelId="{D287DA83-AE02-40A2-A88D-A3753E328022}">
      <dgm:prSet phldrT="[Texto]" custT="1"/>
      <dgm:spPr/>
      <dgm:t>
        <a:bodyPr/>
        <a:lstStyle/>
        <a:p>
          <a:r>
            <a:rPr lang="es-EC" sz="2000" dirty="0"/>
            <a:t>Desarrollo de encadenamientos productivos con la articulación de entidades competentes.</a:t>
          </a:r>
        </a:p>
      </dgm:t>
    </dgm:pt>
    <dgm:pt modelId="{2E169934-6AFE-4164-B5AD-D610294D1100}" type="parTrans" cxnId="{5E343293-F36F-4DE4-A060-52902C38D760}">
      <dgm:prSet/>
      <dgm:spPr/>
      <dgm:t>
        <a:bodyPr/>
        <a:lstStyle/>
        <a:p>
          <a:endParaRPr lang="es-EC" sz="2800"/>
        </a:p>
      </dgm:t>
    </dgm:pt>
    <dgm:pt modelId="{07DCF8F7-0DA9-485F-BE2F-FEEAFBA36851}" type="sibTrans" cxnId="{5E343293-F36F-4DE4-A060-52902C38D760}">
      <dgm:prSet/>
      <dgm:spPr/>
      <dgm:t>
        <a:bodyPr/>
        <a:lstStyle/>
        <a:p>
          <a:endParaRPr lang="es-EC" sz="2800"/>
        </a:p>
      </dgm:t>
    </dgm:pt>
    <dgm:pt modelId="{9356AA15-B25D-4220-B889-2EAA4DB0807A}" type="pres">
      <dgm:prSet presAssocID="{E24F14E7-3216-4E85-A439-02EFDD9C7932}" presName="arrowDiagram" presStyleCnt="0">
        <dgm:presLayoutVars>
          <dgm:chMax val="5"/>
          <dgm:dir/>
          <dgm:resizeHandles val="exact"/>
        </dgm:presLayoutVars>
      </dgm:prSet>
      <dgm:spPr/>
    </dgm:pt>
    <dgm:pt modelId="{0093F8C4-480E-460A-BB51-77E6E171AD53}" type="pres">
      <dgm:prSet presAssocID="{E24F14E7-3216-4E85-A439-02EFDD9C7932}" presName="arrow" presStyleLbl="bgShp" presStyleIdx="0" presStyleCnt="1"/>
      <dgm:spPr/>
    </dgm:pt>
    <dgm:pt modelId="{57C0BECA-E237-4D14-9ED3-D0BA385E1845}" type="pres">
      <dgm:prSet presAssocID="{E24F14E7-3216-4E85-A439-02EFDD9C7932}" presName="arrowDiagram5" presStyleCnt="0"/>
      <dgm:spPr/>
    </dgm:pt>
    <dgm:pt modelId="{E7A16069-9A2D-4DB2-B6C3-74B9BC19C709}" type="pres">
      <dgm:prSet presAssocID="{3BBBDE45-677A-4A3D-9E22-39340638EB93}" presName="bullet5a" presStyleLbl="node1" presStyleIdx="0" presStyleCnt="5"/>
      <dgm:spPr/>
    </dgm:pt>
    <dgm:pt modelId="{E6413F1E-B4F7-4583-9718-73B964848965}" type="pres">
      <dgm:prSet presAssocID="{3BBBDE45-677A-4A3D-9E22-39340638EB93}" presName="textBox5a" presStyleLbl="revTx" presStyleIdx="0" presStyleCnt="5">
        <dgm:presLayoutVars>
          <dgm:bulletEnabled val="1"/>
        </dgm:presLayoutVars>
      </dgm:prSet>
      <dgm:spPr/>
      <dgm:t>
        <a:bodyPr/>
        <a:lstStyle/>
        <a:p>
          <a:endParaRPr lang="es-EC"/>
        </a:p>
      </dgm:t>
    </dgm:pt>
    <dgm:pt modelId="{0DB4BF5D-BDAC-440B-B1F8-7E88D7592539}" type="pres">
      <dgm:prSet presAssocID="{31168F3F-A48A-4E00-A355-B2CD9777FF99}" presName="bullet5b" presStyleLbl="node1" presStyleIdx="1" presStyleCnt="5"/>
      <dgm:spPr/>
    </dgm:pt>
    <dgm:pt modelId="{41E33EE1-708F-464F-9AFE-51BD4845F1C7}" type="pres">
      <dgm:prSet presAssocID="{31168F3F-A48A-4E00-A355-B2CD9777FF99}" presName="textBox5b" presStyleLbl="revTx" presStyleIdx="1" presStyleCnt="5">
        <dgm:presLayoutVars>
          <dgm:bulletEnabled val="1"/>
        </dgm:presLayoutVars>
      </dgm:prSet>
      <dgm:spPr/>
      <dgm:t>
        <a:bodyPr/>
        <a:lstStyle/>
        <a:p>
          <a:endParaRPr lang="es-EC"/>
        </a:p>
      </dgm:t>
    </dgm:pt>
    <dgm:pt modelId="{D451EBA7-8F7D-42B6-A72D-CBC1B41D13C3}" type="pres">
      <dgm:prSet presAssocID="{5BA6577C-F51D-4DA2-BDBB-9862504459F3}" presName="bullet5c" presStyleLbl="node1" presStyleIdx="2" presStyleCnt="5"/>
      <dgm:spPr/>
    </dgm:pt>
    <dgm:pt modelId="{39DBB8A8-43D1-415D-918D-9D29F3522D5D}" type="pres">
      <dgm:prSet presAssocID="{5BA6577C-F51D-4DA2-BDBB-9862504459F3}" presName="textBox5c" presStyleLbl="revTx" presStyleIdx="2" presStyleCnt="5">
        <dgm:presLayoutVars>
          <dgm:bulletEnabled val="1"/>
        </dgm:presLayoutVars>
      </dgm:prSet>
      <dgm:spPr/>
      <dgm:t>
        <a:bodyPr/>
        <a:lstStyle/>
        <a:p>
          <a:endParaRPr lang="es-EC"/>
        </a:p>
      </dgm:t>
    </dgm:pt>
    <dgm:pt modelId="{4F813BA9-CDBE-4F48-BF63-3E4DB0C8ABC5}" type="pres">
      <dgm:prSet presAssocID="{1FD1E125-2B05-4679-B85B-85ABC19956AB}" presName="bullet5d" presStyleLbl="node1" presStyleIdx="3" presStyleCnt="5"/>
      <dgm:spPr/>
    </dgm:pt>
    <dgm:pt modelId="{3546ED66-90ED-4BC7-B950-53EF6290D08A}" type="pres">
      <dgm:prSet presAssocID="{1FD1E125-2B05-4679-B85B-85ABC19956AB}" presName="textBox5d" presStyleLbl="revTx" presStyleIdx="3" presStyleCnt="5">
        <dgm:presLayoutVars>
          <dgm:bulletEnabled val="1"/>
        </dgm:presLayoutVars>
      </dgm:prSet>
      <dgm:spPr/>
      <dgm:t>
        <a:bodyPr/>
        <a:lstStyle/>
        <a:p>
          <a:endParaRPr lang="es-EC"/>
        </a:p>
      </dgm:t>
    </dgm:pt>
    <dgm:pt modelId="{4B68A91C-087D-45FF-ADF5-224957314AE9}" type="pres">
      <dgm:prSet presAssocID="{D287DA83-AE02-40A2-A88D-A3753E328022}" presName="bullet5e" presStyleLbl="node1" presStyleIdx="4" presStyleCnt="5"/>
      <dgm:spPr/>
    </dgm:pt>
    <dgm:pt modelId="{4A427F92-018F-4D24-AA47-64679509C94C}" type="pres">
      <dgm:prSet presAssocID="{D287DA83-AE02-40A2-A88D-A3753E328022}" presName="textBox5e" presStyleLbl="revTx" presStyleIdx="4" presStyleCnt="5">
        <dgm:presLayoutVars>
          <dgm:bulletEnabled val="1"/>
        </dgm:presLayoutVars>
      </dgm:prSet>
      <dgm:spPr/>
      <dgm:t>
        <a:bodyPr/>
        <a:lstStyle/>
        <a:p>
          <a:endParaRPr lang="es-EC"/>
        </a:p>
      </dgm:t>
    </dgm:pt>
  </dgm:ptLst>
  <dgm:cxnLst>
    <dgm:cxn modelId="{16230B3C-28CF-4B3B-BCE4-B6ED200C1BEB}" srcId="{E24F14E7-3216-4E85-A439-02EFDD9C7932}" destId="{3BBBDE45-677A-4A3D-9E22-39340638EB93}" srcOrd="0" destOrd="0" parTransId="{B879274E-E038-4EF2-914B-1B923E3C08B1}" sibTransId="{05734A8C-E9F2-42FA-AEF2-7F7D11795A99}"/>
    <dgm:cxn modelId="{6B47370B-B547-43A5-B5C5-3DEE8EFE88BC}" type="presOf" srcId="{D287DA83-AE02-40A2-A88D-A3753E328022}" destId="{4A427F92-018F-4D24-AA47-64679509C94C}" srcOrd="0" destOrd="0" presId="urn:microsoft.com/office/officeart/2005/8/layout/arrow2"/>
    <dgm:cxn modelId="{F6143B59-95E9-4321-822A-F08901337013}" srcId="{E24F14E7-3216-4E85-A439-02EFDD9C7932}" destId="{1FD1E125-2B05-4679-B85B-85ABC19956AB}" srcOrd="3" destOrd="0" parTransId="{02601FA3-3FFD-4C7C-A7DE-9720AE5917A6}" sibTransId="{2D797F83-88E1-476B-B1D2-52313E7F442A}"/>
    <dgm:cxn modelId="{5E343293-F36F-4DE4-A060-52902C38D760}" srcId="{E24F14E7-3216-4E85-A439-02EFDD9C7932}" destId="{D287DA83-AE02-40A2-A88D-A3753E328022}" srcOrd="4" destOrd="0" parTransId="{2E169934-6AFE-4164-B5AD-D610294D1100}" sibTransId="{07DCF8F7-0DA9-485F-BE2F-FEEAFBA36851}"/>
    <dgm:cxn modelId="{E40A3D24-97D9-4061-AC79-5B6ABDD81C7F}" srcId="{E24F14E7-3216-4E85-A439-02EFDD9C7932}" destId="{31168F3F-A48A-4E00-A355-B2CD9777FF99}" srcOrd="1" destOrd="0" parTransId="{00F1737D-2E59-4782-ADB5-AFAD5828AD9A}" sibTransId="{D05C4F6D-72DB-485B-A8FB-53E05A205686}"/>
    <dgm:cxn modelId="{C8F473BC-A34F-4EA8-850C-A55A942AE000}" srcId="{E24F14E7-3216-4E85-A439-02EFDD9C7932}" destId="{5BA6577C-F51D-4DA2-BDBB-9862504459F3}" srcOrd="2" destOrd="0" parTransId="{2BF9F372-84D8-4FC8-B17C-EB7EE0C1F29E}" sibTransId="{CC227E40-9030-4C54-8FE6-2BC2DB825FAB}"/>
    <dgm:cxn modelId="{2529DB78-1065-468F-8AFA-C623A4AB79FC}" type="presOf" srcId="{E24F14E7-3216-4E85-A439-02EFDD9C7932}" destId="{9356AA15-B25D-4220-B889-2EAA4DB0807A}" srcOrd="0" destOrd="0" presId="urn:microsoft.com/office/officeart/2005/8/layout/arrow2"/>
    <dgm:cxn modelId="{3FD1D64E-7BA2-4493-8CEF-CAFE7D9346C3}" type="presOf" srcId="{5BA6577C-F51D-4DA2-BDBB-9862504459F3}" destId="{39DBB8A8-43D1-415D-918D-9D29F3522D5D}" srcOrd="0" destOrd="0" presId="urn:microsoft.com/office/officeart/2005/8/layout/arrow2"/>
    <dgm:cxn modelId="{80C1ECED-2942-4785-B80B-88829E825334}" type="presOf" srcId="{1FD1E125-2B05-4679-B85B-85ABC19956AB}" destId="{3546ED66-90ED-4BC7-B950-53EF6290D08A}" srcOrd="0" destOrd="0" presId="urn:microsoft.com/office/officeart/2005/8/layout/arrow2"/>
    <dgm:cxn modelId="{DADC5DB5-B025-42AC-95D3-8FB1CFBF710E}" type="presOf" srcId="{31168F3F-A48A-4E00-A355-B2CD9777FF99}" destId="{41E33EE1-708F-464F-9AFE-51BD4845F1C7}" srcOrd="0" destOrd="0" presId="urn:microsoft.com/office/officeart/2005/8/layout/arrow2"/>
    <dgm:cxn modelId="{022D1D15-F146-4A6C-BA64-6E6B4C4CE23E}" type="presOf" srcId="{3BBBDE45-677A-4A3D-9E22-39340638EB93}" destId="{E6413F1E-B4F7-4583-9718-73B964848965}" srcOrd="0" destOrd="0" presId="urn:microsoft.com/office/officeart/2005/8/layout/arrow2"/>
    <dgm:cxn modelId="{21F6FC4E-15D1-4DFE-B663-C625A26AF340}" type="presParOf" srcId="{9356AA15-B25D-4220-B889-2EAA4DB0807A}" destId="{0093F8C4-480E-460A-BB51-77E6E171AD53}" srcOrd="0" destOrd="0" presId="urn:microsoft.com/office/officeart/2005/8/layout/arrow2"/>
    <dgm:cxn modelId="{2603F06D-3C8A-495A-9F70-3DBE57B50342}" type="presParOf" srcId="{9356AA15-B25D-4220-B889-2EAA4DB0807A}" destId="{57C0BECA-E237-4D14-9ED3-D0BA385E1845}" srcOrd="1" destOrd="0" presId="urn:microsoft.com/office/officeart/2005/8/layout/arrow2"/>
    <dgm:cxn modelId="{F3F006FE-C5EB-4208-8120-9938C2AE1F30}" type="presParOf" srcId="{57C0BECA-E237-4D14-9ED3-D0BA385E1845}" destId="{E7A16069-9A2D-4DB2-B6C3-74B9BC19C709}" srcOrd="0" destOrd="0" presId="urn:microsoft.com/office/officeart/2005/8/layout/arrow2"/>
    <dgm:cxn modelId="{F7108E9B-5DBE-41F4-B35C-56CBB649902D}" type="presParOf" srcId="{57C0BECA-E237-4D14-9ED3-D0BA385E1845}" destId="{E6413F1E-B4F7-4583-9718-73B964848965}" srcOrd="1" destOrd="0" presId="urn:microsoft.com/office/officeart/2005/8/layout/arrow2"/>
    <dgm:cxn modelId="{FEE3E493-AE9F-4BE5-8214-D43756BBD01C}" type="presParOf" srcId="{57C0BECA-E237-4D14-9ED3-D0BA385E1845}" destId="{0DB4BF5D-BDAC-440B-B1F8-7E88D7592539}" srcOrd="2" destOrd="0" presId="urn:microsoft.com/office/officeart/2005/8/layout/arrow2"/>
    <dgm:cxn modelId="{B1342695-C005-4239-88E7-172C99FDFD22}" type="presParOf" srcId="{57C0BECA-E237-4D14-9ED3-D0BA385E1845}" destId="{41E33EE1-708F-464F-9AFE-51BD4845F1C7}" srcOrd="3" destOrd="0" presId="urn:microsoft.com/office/officeart/2005/8/layout/arrow2"/>
    <dgm:cxn modelId="{0E76C295-25AD-4EC4-89A6-B376EC1BE540}" type="presParOf" srcId="{57C0BECA-E237-4D14-9ED3-D0BA385E1845}" destId="{D451EBA7-8F7D-42B6-A72D-CBC1B41D13C3}" srcOrd="4" destOrd="0" presId="urn:microsoft.com/office/officeart/2005/8/layout/arrow2"/>
    <dgm:cxn modelId="{7F2D8CDB-2775-499F-8A58-13A62E70B13B}" type="presParOf" srcId="{57C0BECA-E237-4D14-9ED3-D0BA385E1845}" destId="{39DBB8A8-43D1-415D-918D-9D29F3522D5D}" srcOrd="5" destOrd="0" presId="urn:microsoft.com/office/officeart/2005/8/layout/arrow2"/>
    <dgm:cxn modelId="{2DA30169-4889-46BB-9F9E-7519E6E32645}" type="presParOf" srcId="{57C0BECA-E237-4D14-9ED3-D0BA385E1845}" destId="{4F813BA9-CDBE-4F48-BF63-3E4DB0C8ABC5}" srcOrd="6" destOrd="0" presId="urn:microsoft.com/office/officeart/2005/8/layout/arrow2"/>
    <dgm:cxn modelId="{A705E128-BC09-4E88-9E76-86B30F8B885C}" type="presParOf" srcId="{57C0BECA-E237-4D14-9ED3-D0BA385E1845}" destId="{3546ED66-90ED-4BC7-B950-53EF6290D08A}" srcOrd="7" destOrd="0" presId="urn:microsoft.com/office/officeart/2005/8/layout/arrow2"/>
    <dgm:cxn modelId="{CEAA1AAA-6AE4-4395-885E-CE0332F7E731}" type="presParOf" srcId="{57C0BECA-E237-4D14-9ED3-D0BA385E1845}" destId="{4B68A91C-087D-45FF-ADF5-224957314AE9}" srcOrd="8" destOrd="0" presId="urn:microsoft.com/office/officeart/2005/8/layout/arrow2"/>
    <dgm:cxn modelId="{D57600F9-2867-409C-97FB-42C6E5E383B3}" type="presParOf" srcId="{57C0BECA-E237-4D14-9ED3-D0BA385E1845}" destId="{4A427F92-018F-4D24-AA47-64679509C94C}"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0.79082</cdr:x>
      <cdr:y>0.02002</cdr:y>
    </cdr:from>
    <cdr:to>
      <cdr:x>0.79082</cdr:x>
      <cdr:y>0.9759</cdr:y>
    </cdr:to>
    <cdr:cxnSp macro="">
      <cdr:nvCxnSpPr>
        <cdr:cNvPr id="3" name="Conector recto 2">
          <a:extLst xmlns:a="http://schemas.openxmlformats.org/drawingml/2006/main">
            <a:ext uri="{FF2B5EF4-FFF2-40B4-BE49-F238E27FC236}">
              <a16:creationId xmlns:a16="http://schemas.microsoft.com/office/drawing/2014/main" xmlns="" id="{321C7CEF-3769-4DBA-B7DC-F57DFB04BF31}"/>
            </a:ext>
          </a:extLst>
        </cdr:cNvPr>
        <cdr:cNvCxnSpPr/>
      </cdr:nvCxnSpPr>
      <cdr:spPr>
        <a:xfrm xmlns:a="http://schemas.openxmlformats.org/drawingml/2006/main">
          <a:off x="5733628" y="54910"/>
          <a:ext cx="0" cy="2622176"/>
        </a:xfrm>
        <a:prstGeom xmlns:a="http://schemas.openxmlformats.org/drawingml/2006/main" prst="line">
          <a:avLst/>
        </a:prstGeom>
        <a:ln xmlns:a="http://schemas.openxmlformats.org/drawingml/2006/main" w="25400">
          <a:solidFill>
            <a:schemeClr val="accent1">
              <a:alpha val="96000"/>
            </a:schemeClr>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xmlns="" id="{5FFCC45D-780A-4800-A0BF-906006218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a:extLst>
              <a:ext uri="{FF2B5EF4-FFF2-40B4-BE49-F238E27FC236}">
                <a16:creationId xmlns:a16="http://schemas.microsoft.com/office/drawing/2014/main" xmlns="" id="{A11E8CB3-A690-4670-995D-3EB0A5CEB6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E14EBA-72E0-473C-808A-FAD545370007}" type="datetimeFigureOut">
              <a:rPr lang="es-MX" smtClean="0"/>
              <a:t>30/08/2018</a:t>
            </a:fld>
            <a:endParaRPr lang="es-MX"/>
          </a:p>
        </p:txBody>
      </p:sp>
      <p:sp>
        <p:nvSpPr>
          <p:cNvPr id="4" name="Marcador de pie de página 3">
            <a:extLst>
              <a:ext uri="{FF2B5EF4-FFF2-40B4-BE49-F238E27FC236}">
                <a16:creationId xmlns:a16="http://schemas.microsoft.com/office/drawing/2014/main" xmlns="" id="{488242D1-CD8D-4428-B556-317EB0124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a:extLst>
              <a:ext uri="{FF2B5EF4-FFF2-40B4-BE49-F238E27FC236}">
                <a16:creationId xmlns:a16="http://schemas.microsoft.com/office/drawing/2014/main" xmlns="" id="{C8DF8658-D013-490D-99D0-5AFAAE6E16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691EEF-3B7C-4036-B595-D5CF1AE8BF09}" type="slidenum">
              <a:rPr lang="es-MX" smtClean="0"/>
              <a:t>‹Nº›</a:t>
            </a:fld>
            <a:endParaRPr lang="es-MX"/>
          </a:p>
        </p:txBody>
      </p:sp>
    </p:spTree>
    <p:extLst>
      <p:ext uri="{BB962C8B-B14F-4D97-AF65-F5344CB8AC3E}">
        <p14:creationId xmlns:p14="http://schemas.microsoft.com/office/powerpoint/2010/main" val="15374082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14662A-6175-493C-B5A3-C2B1FD2868C5}" type="datetimeFigureOut">
              <a:rPr lang="es-MX" smtClean="0"/>
              <a:t>30/08/2018</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A8422-BEBF-4884-8A26-03F241FED568}" type="slidenum">
              <a:rPr lang="es-MX" smtClean="0"/>
              <a:t>‹Nº›</a:t>
            </a:fld>
            <a:endParaRPr lang="es-MX"/>
          </a:p>
        </p:txBody>
      </p:sp>
    </p:spTree>
    <p:extLst>
      <p:ext uri="{BB962C8B-B14F-4D97-AF65-F5344CB8AC3E}">
        <p14:creationId xmlns:p14="http://schemas.microsoft.com/office/powerpoint/2010/main" val="19889362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www.ecuadorexplorer.com/es/html/aguas-termales-y-spas.html" TargetMode="External"/><Relationship Id="rId3" Type="http://schemas.openxmlformats.org/officeDocument/2006/relationships/hyperlink" Target="http://www.ecuadorexplorer.com/es/html/centro-historico.html" TargetMode="External"/><Relationship Id="rId7" Type="http://schemas.openxmlformats.org/officeDocument/2006/relationships/hyperlink" Target="http://www.ecuadorexplorer.com/es/html/ciclismo-de-montana.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www.ecuadorexplorer.com/es/html/observacion-de-aves.html" TargetMode="External"/><Relationship Id="rId5" Type="http://schemas.openxmlformats.org/officeDocument/2006/relationships/hyperlink" Target="http://www.ecuadorexplorer.com/es/html/rafting-y-kayaking.html" TargetMode="External"/><Relationship Id="rId10" Type="http://schemas.openxmlformats.org/officeDocument/2006/relationships/hyperlink" Target="http://www.ecuadorexplorer.com/es/html/la-ciudad-de-loja.html" TargetMode="External"/><Relationship Id="rId4" Type="http://schemas.openxmlformats.org/officeDocument/2006/relationships/hyperlink" Target="http://www.ecuadorexplorer.com/es/html/tours-de-un-dia-desde-quito.html" TargetMode="External"/><Relationship Id="rId9" Type="http://schemas.openxmlformats.org/officeDocument/2006/relationships/hyperlink" Target="http://www.ecuadorexplorer.com/es/html/aves-rapaces-del-ecuador.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naturegalapagos.com/es/tours-en-galapagos/isla-bartolom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6147" name="Marcador de nota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EC" altLang="es-EC"/>
          </a:p>
        </p:txBody>
      </p:sp>
      <p:sp>
        <p:nvSpPr>
          <p:cNvPr id="6148" name="Marcador de número de diapositiva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CF8CD6A-84CB-42D4-9C87-8F58CF28A449}" type="slidenum">
              <a:rPr lang="es-EC" altLang="es-EC" smtClean="0">
                <a:latin typeface="Arial" pitchFamily="34" charset="0"/>
                <a:cs typeface="Arial" pitchFamily="34" charset="0"/>
              </a:rPr>
              <a:pPr fontAlgn="base">
                <a:spcBef>
                  <a:spcPct val="0"/>
                </a:spcBef>
                <a:spcAft>
                  <a:spcPct val="0"/>
                </a:spcAft>
              </a:pPr>
              <a:t>16</a:t>
            </a:fld>
            <a:endParaRPr lang="es-EC" altLang="es-EC">
              <a:latin typeface="Arial" pitchFamily="34" charset="0"/>
              <a:cs typeface="Arial" pitchFamily="34" charset="0"/>
            </a:endParaRPr>
          </a:p>
        </p:txBody>
      </p:sp>
    </p:spTree>
    <p:extLst>
      <p:ext uri="{BB962C8B-B14F-4D97-AF65-F5344CB8AC3E}">
        <p14:creationId xmlns:p14="http://schemas.microsoft.com/office/powerpoint/2010/main" val="3564510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6147" name="Marcador de notas 2"/>
          <p:cNvSpPr>
            <a:spLocks noGrp="1"/>
          </p:cNvSpPr>
          <p:nvPr>
            <p:ph type="body" idx="1"/>
          </p:nvPr>
        </p:nvSpPr>
        <p:spPr bwMode="auto">
          <a:noFill/>
        </p:spPr>
        <p:txBody>
          <a:bodyPr wrap="square" numCol="1" anchor="t" anchorCtr="0" compatLnSpc="1">
            <a:prstTxWarp prst="textNoShape">
              <a:avLst/>
            </a:prstTxWarp>
          </a:bodyPr>
          <a:lstStyle/>
          <a:p>
            <a:r>
              <a:rPr lang="es-EC" altLang="es-EC" dirty="0"/>
              <a:t>1. Quito</a:t>
            </a:r>
            <a:r>
              <a:rPr lang="es-EC" altLang="es-EC" baseline="0" dirty="0"/>
              <a:t> y la Mitad del Mundo: </a:t>
            </a:r>
            <a:r>
              <a:rPr lang="es-ES" dirty="0"/>
              <a:t>La mayoría de los viajeros que vienen a Ecuador, donde primero llegan es a Quito, a veces descrita como una ciudad con atmósfera de pueblo, a pesar de que en los últimos años se ha ido convirtiendo en una metrópolis en ciernes. Quito, capital del Imperio Inca del Norte siglos atrás, posee un </a:t>
            </a:r>
            <a:r>
              <a:rPr lang="es-ES" dirty="0">
                <a:hlinkClick r:id="rId3" tooltip="Centro Histórico"/>
              </a:rPr>
              <a:t>Centro Histórico</a:t>
            </a:r>
            <a:r>
              <a:rPr lang="es-ES" dirty="0"/>
              <a:t> colonial catalogado entre los más grandes de América Latina. Declarado Patrimonio Cultural de la Humanidad  por la UNESCO el Centro Histórico de Quito es capaz de transportar, a quienes lo visitan, a lo largo de siglos mientras caminan por sus calles empedradas y llenas de vendedores con las más variadas ofertas: desde choclo (maíz andino), pasando por artesanías, hasta discos compactos de música </a:t>
            </a:r>
            <a:r>
              <a:rPr lang="es-ES" dirty="0" err="1"/>
              <a:t>techno</a:t>
            </a:r>
            <a:r>
              <a:rPr lang="es-ES" dirty="0"/>
              <a:t>.</a:t>
            </a:r>
          </a:p>
          <a:p>
            <a:r>
              <a:rPr lang="es-ES" dirty="0"/>
              <a:t>Ubicada bastante estratégicamente, Quito es también un excelente punto de partida para un buen número de </a:t>
            </a:r>
            <a:r>
              <a:rPr lang="es-ES" dirty="0">
                <a:hlinkClick r:id="rId4" tooltip="Tours de un día desde Quito"/>
              </a:rPr>
              <a:t>excursiones de uno o dos días</a:t>
            </a:r>
            <a:r>
              <a:rPr lang="es-ES" dirty="0"/>
              <a:t>, como </a:t>
            </a:r>
            <a:r>
              <a:rPr lang="es-ES" dirty="0">
                <a:hlinkClick r:id="rId5" tooltip="Rafting y Kayaking en Ecuador"/>
              </a:rPr>
              <a:t>rafting</a:t>
            </a:r>
            <a:r>
              <a:rPr lang="es-ES" dirty="0"/>
              <a:t>, exploración del bosque nublado, </a:t>
            </a:r>
            <a:r>
              <a:rPr lang="es-ES" dirty="0">
                <a:hlinkClick r:id="rId6" tooltip="Observación de Aves en Ecuador"/>
              </a:rPr>
              <a:t>observación de aves</a:t>
            </a:r>
            <a:r>
              <a:rPr lang="es-ES" dirty="0"/>
              <a:t>, </a:t>
            </a:r>
            <a:r>
              <a:rPr lang="es-ES" dirty="0">
                <a:hlinkClick r:id="rId7" tooltip="Ciclismo de montaña en Ecuador"/>
              </a:rPr>
              <a:t>ciclismo de montaña</a:t>
            </a:r>
            <a:r>
              <a:rPr lang="es-ES" dirty="0"/>
              <a:t>, </a:t>
            </a:r>
            <a:r>
              <a:rPr lang="es-ES" dirty="0">
                <a:hlinkClick r:id="rId8" tooltip="Aguas termales y Spas en Ecuador"/>
              </a:rPr>
              <a:t>aguas termales</a:t>
            </a:r>
            <a:r>
              <a:rPr lang="es-ES" dirty="0"/>
              <a:t>, y mucho más.</a:t>
            </a:r>
          </a:p>
          <a:p>
            <a:pPr eaLnBrk="1" hangingPunct="1">
              <a:spcBef>
                <a:spcPct val="0"/>
              </a:spcBef>
            </a:pPr>
            <a:endParaRPr lang="es-EC" altLang="es-EC" dirty="0"/>
          </a:p>
          <a:p>
            <a:r>
              <a:rPr lang="es-EC" altLang="es-EC" dirty="0"/>
              <a:t>2. Avenida</a:t>
            </a:r>
            <a:r>
              <a:rPr lang="es-EC" altLang="es-EC" baseline="0" dirty="0"/>
              <a:t> de los volcanes y Parque Nacional Cotopaxi: </a:t>
            </a:r>
            <a:r>
              <a:rPr lang="es-ES" dirty="0"/>
              <a:t>A una hora y media de Quito, a lo largo de la Avenida de los Volcanes, se eleva, con su cono casi perfecto, uno de los símbolos más icónicos del Ecuador, el  volcán Cotopaxi (5 897 </a:t>
            </a:r>
            <a:r>
              <a:rPr lang="es-ES" dirty="0" err="1"/>
              <a:t>mts</a:t>
            </a:r>
            <a:r>
              <a:rPr lang="es-ES" dirty="0"/>
              <a:t> / +19 000 pies). También uno de los volcanes activos más altos del planeta.</a:t>
            </a:r>
          </a:p>
          <a:p>
            <a:r>
              <a:rPr lang="es-ES" dirty="0"/>
              <a:t>Algunos visitantes con la fuerza, la preparación y la voluntad necesarias se enrumban por sus laderas para coronar su elevada cumbre . El volcán es la mayor atracción del Parque Nacional Cotopaxi, que abarca varias provincias y protege una amplia zona de páramo, hogar del </a:t>
            </a:r>
            <a:r>
              <a:rPr lang="es-ES" dirty="0">
                <a:hlinkClick r:id="rId9" tooltip="Aves rapaces del Ecuador"/>
              </a:rPr>
              <a:t>cóndor andino</a:t>
            </a:r>
            <a:r>
              <a:rPr lang="es-ES" dirty="0"/>
              <a:t>.</a:t>
            </a:r>
          </a:p>
          <a:p>
            <a:pPr eaLnBrk="1" hangingPunct="1">
              <a:spcBef>
                <a:spcPct val="0"/>
              </a:spcBef>
            </a:pPr>
            <a:endParaRPr lang="es-EC" altLang="es-EC" dirty="0"/>
          </a:p>
          <a:p>
            <a:pPr eaLnBrk="1" hangingPunct="1">
              <a:spcBef>
                <a:spcPct val="0"/>
              </a:spcBef>
            </a:pPr>
            <a:r>
              <a:rPr lang="es-EC" altLang="es-EC" dirty="0"/>
              <a:t>3. </a:t>
            </a:r>
            <a:r>
              <a:rPr lang="es-EC" altLang="es-EC" dirty="0" err="1"/>
              <a:t>Vilcabamba</a:t>
            </a:r>
            <a:r>
              <a:rPr lang="es-EC" altLang="es-EC" dirty="0"/>
              <a:t> y el Nacional </a:t>
            </a:r>
            <a:r>
              <a:rPr lang="es-EC" altLang="es-EC" dirty="0" err="1"/>
              <a:t>Podocarpus</a:t>
            </a:r>
            <a:r>
              <a:rPr lang="es-EC" altLang="es-EC" dirty="0"/>
              <a:t>: </a:t>
            </a:r>
            <a:r>
              <a:rPr lang="es-ES" dirty="0"/>
              <a:t>En </a:t>
            </a:r>
            <a:r>
              <a:rPr lang="es-ES" b="1" dirty="0">
                <a:hlinkClick r:id="rId10" tooltip="La ciudad de Loja"/>
              </a:rPr>
              <a:t>Loja</a:t>
            </a:r>
            <a:r>
              <a:rPr lang="es-ES" dirty="0"/>
              <a:t> el visitante podrá encontrar espléndidos paisajes. Vilcabamba, famosa por la longevidad de sus habitantes, es el lugar perfecto para viajeros que quieran detenerse un poco a ver crecer las plantas. Ofrece todo tipo de hospedajes, lo mismo para mochileros que para otros tipos de turistas, así como spas terapéuticos. Desde Vilcabamba es posible visitar el Parque Nacional Podocarpus, una extraordinaria colección de ecosistemas que van desde páramo hasta un bosque endémico de Podocarpus y bosque nublado, excelente para observación de aves.</a:t>
            </a:r>
            <a:endParaRPr lang="es-EC" altLang="es-EC" dirty="0"/>
          </a:p>
        </p:txBody>
      </p:sp>
      <p:sp>
        <p:nvSpPr>
          <p:cNvPr id="6148" name="Marcador de número de diapositiva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CF8CD6A-84CB-42D4-9C87-8F58CF28A449}" type="slidenum">
              <a:rPr lang="es-EC" altLang="es-EC" smtClean="0">
                <a:latin typeface="Arial" pitchFamily="34" charset="0"/>
                <a:cs typeface="Arial" pitchFamily="34" charset="0"/>
              </a:rPr>
              <a:pPr fontAlgn="base">
                <a:spcBef>
                  <a:spcPct val="0"/>
                </a:spcBef>
                <a:spcAft>
                  <a:spcPct val="0"/>
                </a:spcAft>
              </a:pPr>
              <a:t>17</a:t>
            </a:fld>
            <a:endParaRPr lang="es-EC" altLang="es-EC">
              <a:latin typeface="Arial" pitchFamily="34" charset="0"/>
              <a:cs typeface="Arial" pitchFamily="34" charset="0"/>
            </a:endParaRPr>
          </a:p>
        </p:txBody>
      </p:sp>
    </p:spTree>
    <p:extLst>
      <p:ext uri="{BB962C8B-B14F-4D97-AF65-F5344CB8AC3E}">
        <p14:creationId xmlns:p14="http://schemas.microsoft.com/office/powerpoint/2010/main" val="2032361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6147" name="Marcador de notas 2"/>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buAutoNum type="arabicPeriod"/>
            </a:pPr>
            <a:r>
              <a:rPr lang="es-EC" altLang="es-EC" dirty="0"/>
              <a:t>Las playas de Manabí: </a:t>
            </a:r>
            <a:r>
              <a:rPr lang="es-ES" dirty="0"/>
              <a:t>Manta, </a:t>
            </a:r>
            <a:r>
              <a:rPr lang="es-ES" dirty="0" err="1"/>
              <a:t>Jaramijó</a:t>
            </a:r>
            <a:r>
              <a:rPr lang="es-ES" dirty="0"/>
              <a:t>, San Jacinto, San Clemente, </a:t>
            </a:r>
            <a:r>
              <a:rPr lang="es-ES" dirty="0" err="1"/>
              <a:t>Bahíade</a:t>
            </a:r>
            <a:r>
              <a:rPr lang="es-ES" dirty="0"/>
              <a:t> </a:t>
            </a:r>
            <a:r>
              <a:rPr lang="es-ES" dirty="0" err="1"/>
              <a:t>Caráquez</a:t>
            </a:r>
            <a:r>
              <a:rPr lang="es-ES" dirty="0"/>
              <a:t>, San Vicente, Puerto López, Puerto Cayo, Los Frailes, San Mateo, </a:t>
            </a:r>
            <a:r>
              <a:rPr lang="es-ES" dirty="0" err="1"/>
              <a:t>Machalilla</a:t>
            </a:r>
            <a:r>
              <a:rPr lang="es-ES" dirty="0"/>
              <a:t>, </a:t>
            </a:r>
            <a:r>
              <a:rPr lang="es-ES" dirty="0" err="1"/>
              <a:t>Salango</a:t>
            </a:r>
            <a:r>
              <a:rPr lang="es-ES" dirty="0"/>
              <a:t>, Canoa, Parque Nacional </a:t>
            </a:r>
            <a:r>
              <a:rPr lang="es-ES" dirty="0" err="1"/>
              <a:t>Machalilla</a:t>
            </a:r>
            <a:r>
              <a:rPr lang="es-ES" dirty="0"/>
              <a:t>, Ecosistema de </a:t>
            </a:r>
            <a:r>
              <a:rPr lang="es-ES" dirty="0" err="1"/>
              <a:t>Pacoche</a:t>
            </a:r>
            <a:r>
              <a:rPr lang="es-ES" dirty="0"/>
              <a:t> en Manta,</a:t>
            </a:r>
            <a:r>
              <a:rPr lang="es-ES" baseline="0" dirty="0"/>
              <a:t> </a:t>
            </a:r>
            <a:r>
              <a:rPr lang="es-ES" dirty="0"/>
              <a:t>La Pila y sus objetos de barro, Casa natal de Alfaro, Pozos de </a:t>
            </a:r>
            <a:r>
              <a:rPr lang="es-ES" dirty="0" err="1"/>
              <a:t>Choconchá</a:t>
            </a:r>
            <a:r>
              <a:rPr lang="es-ES" dirty="0"/>
              <a:t>, en Jipijapa,</a:t>
            </a:r>
            <a:r>
              <a:rPr lang="es-ES" baseline="0" dirty="0"/>
              <a:t> </a:t>
            </a:r>
            <a:r>
              <a:rPr lang="es-ES" dirty="0"/>
              <a:t>Cerro de Hojas (a 10 km. de Portoviejo),</a:t>
            </a:r>
            <a:r>
              <a:rPr lang="es-ES" baseline="0" dirty="0"/>
              <a:t> </a:t>
            </a:r>
            <a:r>
              <a:rPr lang="es-ES" dirty="0"/>
              <a:t>Laguna del Encanto (cerca de San Plácido),</a:t>
            </a:r>
            <a:r>
              <a:rPr lang="es-ES" baseline="0" dirty="0"/>
              <a:t> </a:t>
            </a:r>
            <a:r>
              <a:rPr lang="es-ES" dirty="0"/>
              <a:t>Cerro de </a:t>
            </a:r>
            <a:r>
              <a:rPr lang="es-ES" dirty="0" err="1"/>
              <a:t>Montecristi</a:t>
            </a:r>
            <a:r>
              <a:rPr lang="es-ES" dirty="0"/>
              <a:t>,</a:t>
            </a:r>
            <a:r>
              <a:rPr lang="es-ES" baseline="0" dirty="0"/>
              <a:t> </a:t>
            </a:r>
            <a:r>
              <a:rPr lang="es-ES" dirty="0"/>
              <a:t>Casa del Diablo,  Construcción aborigen de piedra </a:t>
            </a:r>
            <a:r>
              <a:rPr lang="es-ES" dirty="0" err="1"/>
              <a:t>enJunín</a:t>
            </a:r>
            <a:r>
              <a:rPr lang="es-ES" dirty="0"/>
              <a:t>,</a:t>
            </a:r>
            <a:r>
              <a:rPr lang="es-ES" baseline="0" dirty="0"/>
              <a:t> </a:t>
            </a:r>
            <a:r>
              <a:rPr lang="es-ES" dirty="0"/>
              <a:t>Cascada de Procel en </a:t>
            </a:r>
            <a:r>
              <a:rPr lang="es-ES" dirty="0" err="1"/>
              <a:t>Paján</a:t>
            </a:r>
            <a:r>
              <a:rPr lang="es-ES" dirty="0"/>
              <a:t>, Salto Fe en Jama (caída de agua de 40 metros), Pedernales</a:t>
            </a:r>
            <a:br>
              <a:rPr lang="es-ES" dirty="0"/>
            </a:br>
            <a:r>
              <a:rPr lang="es-ES" dirty="0"/>
              <a:t>Bosque protector Cerro Pata de Pájaro, Refugio de Vida Silvestre Isla Corazón, Represa Poza Honda,</a:t>
            </a:r>
            <a:r>
              <a:rPr lang="es-ES" baseline="0" dirty="0"/>
              <a:t> </a:t>
            </a:r>
            <a:r>
              <a:rPr lang="es-ES" dirty="0"/>
              <a:t>Bosque Húmedo de </a:t>
            </a:r>
            <a:r>
              <a:rPr lang="es-ES" dirty="0" err="1"/>
              <a:t>Pachoche</a:t>
            </a:r>
            <a:r>
              <a:rPr lang="es-ES" dirty="0"/>
              <a:t>, Jipijapa.</a:t>
            </a:r>
          </a:p>
          <a:p>
            <a:pPr marL="228600" indent="-228600" eaLnBrk="1" hangingPunct="1">
              <a:spcBef>
                <a:spcPct val="0"/>
              </a:spcBef>
              <a:buAutoNum type="arabicPeriod"/>
            </a:pPr>
            <a:r>
              <a:rPr lang="es-EC" altLang="es-EC" dirty="0"/>
              <a:t>Guayas: </a:t>
            </a:r>
            <a:r>
              <a:rPr lang="es-ES" dirty="0"/>
              <a:t>Zonas arqueológicas de los Amantes de </a:t>
            </a:r>
            <a:r>
              <a:rPr lang="es-ES" dirty="0" err="1"/>
              <a:t>Zumpa</a:t>
            </a:r>
            <a:r>
              <a:rPr lang="es-ES" dirty="0"/>
              <a:t/>
            </a:r>
            <a:br>
              <a:rPr lang="es-ES" dirty="0"/>
            </a:br>
            <a:r>
              <a:rPr lang="es-ES" dirty="0"/>
              <a:t>Parque Histórico Guayaquil </a:t>
            </a:r>
            <a:br>
              <a:rPr lang="es-ES" dirty="0"/>
            </a:br>
            <a:r>
              <a:rPr lang="es-ES" dirty="0"/>
              <a:t>Isla </a:t>
            </a:r>
            <a:r>
              <a:rPr lang="es-ES" dirty="0" err="1"/>
              <a:t>Puná</a:t>
            </a:r>
            <a:r>
              <a:rPr lang="es-ES" dirty="0"/>
              <a:t> y Santa Clara</a:t>
            </a:r>
            <a:br>
              <a:rPr lang="es-ES" dirty="0"/>
            </a:br>
            <a:r>
              <a:rPr lang="es-ES" dirty="0"/>
              <a:t>Reserva Ecológica Manglares Churute </a:t>
            </a:r>
            <a:br>
              <a:rPr lang="es-ES" dirty="0"/>
            </a:br>
            <a:r>
              <a:rPr lang="es-ES" dirty="0"/>
              <a:t>Reserva Ecológica del Salado Playas</a:t>
            </a:r>
            <a:br>
              <a:rPr lang="es-ES" dirty="0"/>
            </a:br>
            <a:r>
              <a:rPr lang="es-ES" dirty="0"/>
              <a:t>Malecón 2000</a:t>
            </a:r>
            <a:br>
              <a:rPr lang="es-ES" dirty="0"/>
            </a:br>
            <a:r>
              <a:rPr lang="es-ES" dirty="0" err="1"/>
              <a:t>Malecon</a:t>
            </a:r>
            <a:r>
              <a:rPr lang="es-ES" dirty="0"/>
              <a:t> del Estero Salado</a:t>
            </a:r>
            <a:br>
              <a:rPr lang="es-ES" dirty="0"/>
            </a:br>
            <a:r>
              <a:rPr lang="es-ES" dirty="0"/>
              <a:t>Zoológico El Pantanal</a:t>
            </a:r>
            <a:br>
              <a:rPr lang="es-ES" dirty="0"/>
            </a:br>
            <a:r>
              <a:rPr lang="es-ES" dirty="0"/>
              <a:t>Cerro de la Haya</a:t>
            </a:r>
            <a:br>
              <a:rPr lang="es-ES" dirty="0"/>
            </a:br>
            <a:r>
              <a:rPr lang="es-ES" dirty="0" err="1"/>
              <a:t>Banife</a:t>
            </a:r>
            <a:r>
              <a:rPr lang="es-ES" dirty="0"/>
              <a:t/>
            </a:r>
            <a:br>
              <a:rPr lang="es-ES" dirty="0"/>
            </a:br>
            <a:r>
              <a:rPr lang="es-ES" dirty="0"/>
              <a:t>Refugio Ecológico los Monos</a:t>
            </a:r>
            <a:br>
              <a:rPr lang="es-ES" dirty="0"/>
            </a:br>
            <a:r>
              <a:rPr lang="es-ES" dirty="0"/>
              <a:t>Manglares de Puerto Hondo</a:t>
            </a:r>
            <a:br>
              <a:rPr lang="es-ES" dirty="0"/>
            </a:br>
            <a:r>
              <a:rPr lang="es-ES" dirty="0"/>
              <a:t>Santuario de la Estrella del Mar</a:t>
            </a:r>
            <a:br>
              <a:rPr lang="es-ES" dirty="0"/>
            </a:br>
            <a:r>
              <a:rPr lang="es-ES" dirty="0"/>
              <a:t>Santuario Narcisa de Jesús</a:t>
            </a:r>
          </a:p>
          <a:p>
            <a:pPr marL="228600" indent="-228600" eaLnBrk="1" hangingPunct="1">
              <a:spcBef>
                <a:spcPct val="0"/>
              </a:spcBef>
              <a:buAutoNum type="arabicPeriod"/>
            </a:pPr>
            <a:r>
              <a:rPr lang="es-ES" dirty="0"/>
              <a:t>Archipiélago de </a:t>
            </a:r>
            <a:r>
              <a:rPr lang="es-ES" dirty="0" err="1"/>
              <a:t>Jambelí</a:t>
            </a:r>
            <a:r>
              <a:rPr lang="es-ES" dirty="0"/>
              <a:t> </a:t>
            </a:r>
            <a:br>
              <a:rPr lang="es-ES" dirty="0"/>
            </a:br>
            <a:r>
              <a:rPr lang="es-ES" dirty="0"/>
              <a:t>Islas de playas de arena blanca</a:t>
            </a:r>
            <a:br>
              <a:rPr lang="es-ES" dirty="0"/>
            </a:br>
            <a:r>
              <a:rPr lang="es-ES" dirty="0"/>
              <a:t>Puerto </a:t>
            </a:r>
            <a:r>
              <a:rPr lang="es-ES" dirty="0" err="1"/>
              <a:t>Jelí</a:t>
            </a:r>
            <a:r>
              <a:rPr lang="es-ES" dirty="0"/>
              <a:t/>
            </a:r>
            <a:br>
              <a:rPr lang="es-ES" dirty="0"/>
            </a:br>
            <a:r>
              <a:rPr lang="es-ES" dirty="0"/>
              <a:t>Ruinas de </a:t>
            </a:r>
            <a:r>
              <a:rPr lang="es-ES" dirty="0" err="1"/>
              <a:t>Guaychiquina</a:t>
            </a:r>
            <a:r>
              <a:rPr lang="es-ES" dirty="0"/>
              <a:t> en Atahualpa </a:t>
            </a:r>
            <a:br>
              <a:rPr lang="es-ES" dirty="0"/>
            </a:br>
            <a:r>
              <a:rPr lang="es-ES" dirty="0"/>
              <a:t>Bosque Petrificado de </a:t>
            </a:r>
            <a:r>
              <a:rPr lang="es-ES" dirty="0" err="1"/>
              <a:t>Puyango</a:t>
            </a:r>
            <a:r>
              <a:rPr lang="es-ES" dirty="0"/>
              <a:t>-Machala </a:t>
            </a:r>
            <a:br>
              <a:rPr lang="es-ES" dirty="0"/>
            </a:br>
            <a:r>
              <a:rPr lang="es-ES" dirty="0"/>
              <a:t>Las Minas de Oro-</a:t>
            </a:r>
            <a:r>
              <a:rPr lang="es-ES" dirty="0" err="1"/>
              <a:t>Zaruma</a:t>
            </a:r>
            <a:r>
              <a:rPr lang="es-ES" dirty="0"/>
              <a:t> </a:t>
            </a:r>
            <a:br>
              <a:rPr lang="es-ES" dirty="0"/>
            </a:br>
            <a:r>
              <a:rPr lang="es-ES" dirty="0"/>
              <a:t>Museo del Banco Central-</a:t>
            </a:r>
            <a:r>
              <a:rPr lang="es-ES" dirty="0" err="1"/>
              <a:t>Zaruma</a:t>
            </a:r>
            <a:r>
              <a:rPr lang="es-ES" dirty="0"/>
              <a:t> </a:t>
            </a:r>
            <a:br>
              <a:rPr lang="es-ES" dirty="0"/>
            </a:br>
            <a:r>
              <a:rPr lang="es-ES" dirty="0"/>
              <a:t>Parador turístico, </a:t>
            </a:r>
            <a:r>
              <a:rPr lang="es-ES" dirty="0" err="1"/>
              <a:t>Huaquillas</a:t>
            </a:r>
            <a:r>
              <a:rPr lang="es-ES" dirty="0"/>
              <a:t> </a:t>
            </a:r>
            <a:br>
              <a:rPr lang="es-ES" dirty="0"/>
            </a:br>
            <a:r>
              <a:rPr lang="es-ES" dirty="0"/>
              <a:t>Balnearios y playas de la provincia Balnearios de agua dulce La Cocha, La Cadena, Dos Bocas, etcétera</a:t>
            </a:r>
            <a:endParaRPr lang="es-EC" altLang="es-EC" dirty="0"/>
          </a:p>
        </p:txBody>
      </p:sp>
      <p:sp>
        <p:nvSpPr>
          <p:cNvPr id="6148" name="Marcador de número de diapositiva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CF8CD6A-84CB-42D4-9C87-8F58CF28A449}" type="slidenum">
              <a:rPr lang="es-EC" altLang="es-EC" smtClean="0">
                <a:latin typeface="Arial" pitchFamily="34" charset="0"/>
                <a:cs typeface="Arial" pitchFamily="34" charset="0"/>
              </a:rPr>
              <a:pPr fontAlgn="base">
                <a:spcBef>
                  <a:spcPct val="0"/>
                </a:spcBef>
                <a:spcAft>
                  <a:spcPct val="0"/>
                </a:spcAft>
              </a:pPr>
              <a:t>18</a:t>
            </a:fld>
            <a:endParaRPr lang="es-EC" altLang="es-EC">
              <a:latin typeface="Arial" pitchFamily="34" charset="0"/>
              <a:cs typeface="Arial" pitchFamily="34" charset="0"/>
            </a:endParaRPr>
          </a:p>
        </p:txBody>
      </p:sp>
    </p:spTree>
    <p:extLst>
      <p:ext uri="{BB962C8B-B14F-4D97-AF65-F5344CB8AC3E}">
        <p14:creationId xmlns:p14="http://schemas.microsoft.com/office/powerpoint/2010/main" val="183177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6147" name="Marcador de nota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EC" altLang="es-EC"/>
          </a:p>
        </p:txBody>
      </p:sp>
      <p:sp>
        <p:nvSpPr>
          <p:cNvPr id="6148" name="Marcador de número de diapositiva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CF8CD6A-84CB-42D4-9C87-8F58CF28A449}" type="slidenum">
              <a:rPr lang="es-EC" altLang="es-EC" smtClean="0">
                <a:latin typeface="Arial" pitchFamily="34" charset="0"/>
                <a:cs typeface="Arial" pitchFamily="34" charset="0"/>
              </a:rPr>
              <a:pPr fontAlgn="base">
                <a:spcBef>
                  <a:spcPct val="0"/>
                </a:spcBef>
                <a:spcAft>
                  <a:spcPct val="0"/>
                </a:spcAft>
              </a:pPr>
              <a:t>19</a:t>
            </a:fld>
            <a:endParaRPr lang="es-EC" altLang="es-EC">
              <a:latin typeface="Arial" pitchFamily="34" charset="0"/>
              <a:cs typeface="Arial" pitchFamily="34" charset="0"/>
            </a:endParaRPr>
          </a:p>
        </p:txBody>
      </p:sp>
    </p:spTree>
    <p:extLst>
      <p:ext uri="{BB962C8B-B14F-4D97-AF65-F5344CB8AC3E}">
        <p14:creationId xmlns:p14="http://schemas.microsoft.com/office/powerpoint/2010/main" val="2342471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6147" name="Marcador de notas 2"/>
          <p:cNvSpPr>
            <a:spLocks noGrp="1"/>
          </p:cNvSpPr>
          <p:nvPr>
            <p:ph type="body" idx="1"/>
          </p:nvPr>
        </p:nvSpPr>
        <p:spPr bwMode="auto">
          <a:noFill/>
        </p:spPr>
        <p:txBody>
          <a:bodyPr wrap="square" numCol="1" anchor="t" anchorCtr="0" compatLnSpc="1">
            <a:prstTxWarp prst="textNoShape">
              <a:avLst/>
            </a:prstTxWarp>
          </a:bodyPr>
          <a:lstStyle/>
          <a:p>
            <a:r>
              <a:rPr lang="es-ES" dirty="0"/>
              <a:t>Las Islas encantadas por su flora y fauna tanto marina como terrestre fueron Patrimonio de la Humanidad en el año 2000 por la UNESCO, y constituyen en su conjunto un parque nacional por lo que se rige por reglas de conservación y preservación.</a:t>
            </a:r>
          </a:p>
          <a:p>
            <a:r>
              <a:rPr lang="es-ES" dirty="0"/>
              <a:t>Cada una de las islas e islotes se constituyen en un atractivo turístico único e irrepetible, como mencione antes existen reglas que las dicta la Dirección del Parque Nacional Galápagos y una de estas reglas indica que nos todas las islas se las puede visitar o habitar, por lo que las únicas islas habitadas y con límites establecidos son La isla San Cristóbal, La Isla </a:t>
            </a:r>
            <a:r>
              <a:rPr lang="es-ES" dirty="0" err="1"/>
              <a:t>Floreana</a:t>
            </a:r>
            <a:r>
              <a:rPr lang="es-ES" dirty="0"/>
              <a:t>, La Isla Isabela, la isla Santa Cruz.</a:t>
            </a:r>
          </a:p>
          <a:p>
            <a:r>
              <a:rPr lang="es-ES" dirty="0"/>
              <a:t>Cabe señalar que existen dos formas de conocer las islas Galápagos no en su totalidad pero si las más importantes:</a:t>
            </a:r>
          </a:p>
          <a:p>
            <a:r>
              <a:rPr lang="es-ES" dirty="0"/>
              <a:t>1. -Alojándose en Hoteles en las Islas habitadas y realizando visitas diarias a sitios autorizados (Tours Diarios*) son:</a:t>
            </a:r>
          </a:p>
          <a:p>
            <a:r>
              <a:rPr lang="es-ES" dirty="0">
                <a:hlinkClick r:id="rId3" tooltip="Tours en Galápagos – Isla Bartolomé"/>
              </a:rPr>
              <a:t>Isla Bartolomé</a:t>
            </a:r>
            <a:r>
              <a:rPr lang="es-ES" dirty="0"/>
              <a:t/>
            </a:r>
            <a:br>
              <a:rPr lang="es-ES" dirty="0"/>
            </a:br>
            <a:r>
              <a:rPr lang="es-ES" dirty="0"/>
              <a:t>Isla Plazas</a:t>
            </a:r>
            <a:br>
              <a:rPr lang="es-ES" dirty="0"/>
            </a:br>
            <a:r>
              <a:rPr lang="es-ES" dirty="0"/>
              <a:t>Isla Seymour Norte</a:t>
            </a:r>
            <a:br>
              <a:rPr lang="es-ES" dirty="0"/>
            </a:br>
            <a:r>
              <a:rPr lang="es-ES" dirty="0"/>
              <a:t>Isla San Cristóbal</a:t>
            </a:r>
            <a:br>
              <a:rPr lang="es-ES" dirty="0"/>
            </a:br>
            <a:r>
              <a:rPr lang="es-ES" dirty="0"/>
              <a:t>Isla Santa Fe</a:t>
            </a:r>
            <a:br>
              <a:rPr lang="es-ES" dirty="0"/>
            </a:br>
            <a:r>
              <a:rPr lang="es-ES" dirty="0"/>
              <a:t>Isla Santa Cruz</a:t>
            </a:r>
            <a:br>
              <a:rPr lang="es-ES" dirty="0"/>
            </a:br>
            <a:r>
              <a:rPr lang="es-ES" dirty="0"/>
              <a:t>Isla </a:t>
            </a:r>
            <a:r>
              <a:rPr lang="es-ES" dirty="0" err="1"/>
              <a:t>Floreana</a:t>
            </a:r>
            <a:r>
              <a:rPr lang="es-ES" dirty="0"/>
              <a:t>:</a:t>
            </a:r>
            <a:br>
              <a:rPr lang="es-ES" dirty="0"/>
            </a:br>
            <a:r>
              <a:rPr lang="es-ES" dirty="0"/>
              <a:t>Isla Isabela</a:t>
            </a:r>
          </a:p>
          <a:p>
            <a:r>
              <a:rPr lang="es-ES" dirty="0"/>
              <a:t>*Los Tour diarios consisten en salir en la mañana de una isla habitada hacia otra isla y retornar en la tarde luego de visitarla.</a:t>
            </a:r>
            <a:br>
              <a:rPr lang="es-ES" dirty="0"/>
            </a:br>
            <a:r>
              <a:rPr lang="es-ES" dirty="0"/>
              <a:t>2.- A bordo de un crucero alrededor de las islas según el itinerario de cada embarcación y se pernocta en la embarcación.</a:t>
            </a:r>
          </a:p>
          <a:p>
            <a:r>
              <a:rPr lang="es-ES" dirty="0"/>
              <a:t>Isla Daphne Menor</a:t>
            </a:r>
            <a:br>
              <a:rPr lang="es-ES" dirty="0"/>
            </a:br>
            <a:r>
              <a:rPr lang="es-ES" dirty="0"/>
              <a:t>Isla Darwin</a:t>
            </a:r>
            <a:br>
              <a:rPr lang="es-ES" dirty="0"/>
            </a:br>
            <a:r>
              <a:rPr lang="es-ES" dirty="0"/>
              <a:t>Isla Española</a:t>
            </a:r>
            <a:br>
              <a:rPr lang="es-ES" dirty="0"/>
            </a:br>
            <a:r>
              <a:rPr lang="es-ES" dirty="0"/>
              <a:t>Isla Fernandina</a:t>
            </a:r>
            <a:br>
              <a:rPr lang="es-ES" dirty="0"/>
            </a:br>
            <a:r>
              <a:rPr lang="es-ES" dirty="0"/>
              <a:t>Isla Genovesa</a:t>
            </a:r>
            <a:br>
              <a:rPr lang="es-ES" dirty="0"/>
            </a:br>
            <a:r>
              <a:rPr lang="es-ES" dirty="0"/>
              <a:t>Isla Marchena</a:t>
            </a:r>
            <a:br>
              <a:rPr lang="es-ES" dirty="0"/>
            </a:br>
            <a:r>
              <a:rPr lang="es-ES" dirty="0"/>
              <a:t>Isla Pinta</a:t>
            </a:r>
            <a:br>
              <a:rPr lang="es-ES" dirty="0"/>
            </a:br>
            <a:r>
              <a:rPr lang="es-ES" dirty="0"/>
              <a:t>Isla Pinzón</a:t>
            </a:r>
            <a:br>
              <a:rPr lang="es-ES" dirty="0"/>
            </a:br>
            <a:r>
              <a:rPr lang="es-ES" dirty="0"/>
              <a:t>Isla Rábida</a:t>
            </a:r>
            <a:br>
              <a:rPr lang="es-ES" dirty="0"/>
            </a:br>
            <a:r>
              <a:rPr lang="es-ES" dirty="0"/>
              <a:t>Isla </a:t>
            </a:r>
            <a:r>
              <a:rPr lang="es-ES" dirty="0" err="1"/>
              <a:t>Wolf</a:t>
            </a:r>
            <a:r>
              <a:rPr lang="es-ES" dirty="0"/>
              <a:t/>
            </a:r>
            <a:br>
              <a:rPr lang="es-ES" dirty="0"/>
            </a:br>
            <a:r>
              <a:rPr lang="es-ES" dirty="0"/>
              <a:t>Isla Bartolomé</a:t>
            </a:r>
            <a:br>
              <a:rPr lang="es-ES" dirty="0"/>
            </a:br>
            <a:r>
              <a:rPr lang="es-ES" dirty="0"/>
              <a:t>Isla </a:t>
            </a:r>
            <a:r>
              <a:rPr lang="es-ES" dirty="0" err="1"/>
              <a:t>Floreana</a:t>
            </a:r>
            <a:r>
              <a:rPr lang="es-ES" dirty="0"/>
              <a:t>:</a:t>
            </a:r>
            <a:br>
              <a:rPr lang="es-ES" dirty="0"/>
            </a:br>
            <a:r>
              <a:rPr lang="es-ES" dirty="0"/>
              <a:t>Isla Isabela</a:t>
            </a:r>
            <a:br>
              <a:rPr lang="es-ES" dirty="0"/>
            </a:br>
            <a:r>
              <a:rPr lang="es-ES" dirty="0"/>
              <a:t>Isla Plazas</a:t>
            </a:r>
            <a:br>
              <a:rPr lang="es-ES" dirty="0"/>
            </a:br>
            <a:r>
              <a:rPr lang="es-ES" dirty="0"/>
              <a:t>Isla San Cristóbal</a:t>
            </a:r>
            <a:br>
              <a:rPr lang="es-ES" dirty="0"/>
            </a:br>
            <a:r>
              <a:rPr lang="es-ES" dirty="0"/>
              <a:t>Isla Santa Fe</a:t>
            </a:r>
          </a:p>
        </p:txBody>
      </p:sp>
      <p:sp>
        <p:nvSpPr>
          <p:cNvPr id="6148" name="Marcador de número de diapositiva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CF8CD6A-84CB-42D4-9C87-8F58CF28A449}" type="slidenum">
              <a:rPr lang="es-EC" altLang="es-EC" smtClean="0">
                <a:latin typeface="Arial" pitchFamily="34" charset="0"/>
                <a:cs typeface="Arial" pitchFamily="34" charset="0"/>
              </a:rPr>
              <a:pPr fontAlgn="base">
                <a:spcBef>
                  <a:spcPct val="0"/>
                </a:spcBef>
                <a:spcAft>
                  <a:spcPct val="0"/>
                </a:spcAft>
              </a:pPr>
              <a:t>20</a:t>
            </a:fld>
            <a:endParaRPr lang="es-EC" altLang="es-EC">
              <a:latin typeface="Arial" pitchFamily="34" charset="0"/>
              <a:cs typeface="Arial" pitchFamily="34" charset="0"/>
            </a:endParaRPr>
          </a:p>
        </p:txBody>
      </p:sp>
    </p:spTree>
    <p:extLst>
      <p:ext uri="{BB962C8B-B14F-4D97-AF65-F5344CB8AC3E}">
        <p14:creationId xmlns:p14="http://schemas.microsoft.com/office/powerpoint/2010/main" val="3083178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6147" name="Marcador de nota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EC" altLang="es-EC"/>
          </a:p>
        </p:txBody>
      </p:sp>
      <p:sp>
        <p:nvSpPr>
          <p:cNvPr id="6148" name="Marcador de número de diapositiva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CF8CD6A-84CB-42D4-9C87-8F58CF28A449}" type="slidenum">
              <a:rPr lang="es-EC" altLang="es-EC" smtClean="0">
                <a:latin typeface="Arial" pitchFamily="34" charset="0"/>
                <a:cs typeface="Arial" pitchFamily="34" charset="0"/>
              </a:rPr>
              <a:pPr fontAlgn="base">
                <a:spcBef>
                  <a:spcPct val="0"/>
                </a:spcBef>
                <a:spcAft>
                  <a:spcPct val="0"/>
                </a:spcAft>
              </a:pPr>
              <a:t>21</a:t>
            </a:fld>
            <a:endParaRPr lang="es-EC" altLang="es-EC">
              <a:latin typeface="Arial" pitchFamily="34" charset="0"/>
              <a:cs typeface="Arial" pitchFamily="34" charset="0"/>
            </a:endParaRPr>
          </a:p>
        </p:txBody>
      </p:sp>
    </p:spTree>
    <p:extLst>
      <p:ext uri="{BB962C8B-B14F-4D97-AF65-F5344CB8AC3E}">
        <p14:creationId xmlns:p14="http://schemas.microsoft.com/office/powerpoint/2010/main" val="3514245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Marcador de imagen de diapositiva 1"/>
          <p:cNvSpPr>
            <a:spLocks noGrp="1" noRot="1" noChangeAspect="1" noTextEdit="1"/>
          </p:cNvSpPr>
          <p:nvPr>
            <p:ph type="sldImg"/>
          </p:nvPr>
        </p:nvSpPr>
        <p:spPr bwMode="auto">
          <a:noFill/>
          <a:ln>
            <a:solidFill>
              <a:srgbClr val="000000"/>
            </a:solidFill>
            <a:miter lim="800000"/>
            <a:headEnd/>
            <a:tailEnd/>
          </a:ln>
        </p:spPr>
      </p:sp>
      <p:sp>
        <p:nvSpPr>
          <p:cNvPr id="6147" name="Marcador de nota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EC" altLang="es-EC"/>
          </a:p>
        </p:txBody>
      </p:sp>
      <p:sp>
        <p:nvSpPr>
          <p:cNvPr id="6148" name="Marcador de número de diapositiva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CF8CD6A-84CB-42D4-9C87-8F58CF28A449}" type="slidenum">
              <a:rPr lang="es-EC" altLang="es-EC" smtClean="0">
                <a:latin typeface="Arial" pitchFamily="34" charset="0"/>
                <a:cs typeface="Arial" pitchFamily="34" charset="0"/>
              </a:rPr>
              <a:pPr fontAlgn="base">
                <a:spcBef>
                  <a:spcPct val="0"/>
                </a:spcBef>
                <a:spcAft>
                  <a:spcPct val="0"/>
                </a:spcAft>
              </a:pPr>
              <a:t>22</a:t>
            </a:fld>
            <a:endParaRPr lang="es-EC" altLang="es-EC">
              <a:latin typeface="Arial" pitchFamily="34" charset="0"/>
              <a:cs typeface="Arial" pitchFamily="34" charset="0"/>
            </a:endParaRPr>
          </a:p>
        </p:txBody>
      </p:sp>
    </p:spTree>
    <p:extLst>
      <p:ext uri="{BB962C8B-B14F-4D97-AF65-F5344CB8AC3E}">
        <p14:creationId xmlns:p14="http://schemas.microsoft.com/office/powerpoint/2010/main" val="280105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1EF8714-9A47-443E-82BE-50742A171DE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xmlns="" id="{3D227DE5-6BE6-460C-BE06-F760E9FC55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xmlns="" id="{6042C920-0E6D-4E28-8F94-75FAF90EA392}"/>
              </a:ext>
            </a:extLst>
          </p:cNvPr>
          <p:cNvSpPr>
            <a:spLocks noGrp="1"/>
          </p:cNvSpPr>
          <p:nvPr>
            <p:ph type="dt" sz="half" idx="10"/>
          </p:nvPr>
        </p:nvSpPr>
        <p:spPr/>
        <p:txBody>
          <a:bodyPr/>
          <a:lstStyle/>
          <a:p>
            <a:fld id="{68F9A508-42C9-44E7-B3D1-A857DF217659}" type="datetime1">
              <a:rPr lang="es-MX" smtClean="0"/>
              <a:t>30/08/2018</a:t>
            </a:fld>
            <a:endParaRPr lang="es-MX"/>
          </a:p>
        </p:txBody>
      </p:sp>
      <p:sp>
        <p:nvSpPr>
          <p:cNvPr id="5" name="Marcador de pie de página 4">
            <a:extLst>
              <a:ext uri="{FF2B5EF4-FFF2-40B4-BE49-F238E27FC236}">
                <a16:creationId xmlns:a16="http://schemas.microsoft.com/office/drawing/2014/main" xmlns="" id="{6E60A407-D206-44C4-91CE-8113205A50F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DABAD83E-74F9-412E-9636-B4A05072A73D}"/>
              </a:ext>
            </a:extLst>
          </p:cNvPr>
          <p:cNvSpPr>
            <a:spLocks noGrp="1"/>
          </p:cNvSpPr>
          <p:nvPr>
            <p:ph type="sldNum" sz="quarter" idx="12"/>
          </p:nvPr>
        </p:nvSpPr>
        <p:spPr/>
        <p:txBody>
          <a:bodyPr/>
          <a:lstStyle/>
          <a:p>
            <a:fld id="{B50FA0FA-4C5D-4AE1-9D0D-CCB04B6D5846}" type="slidenum">
              <a:rPr lang="es-MX" smtClean="0"/>
              <a:t>‹Nº›</a:t>
            </a:fld>
            <a:endParaRPr lang="es-MX"/>
          </a:p>
        </p:txBody>
      </p:sp>
    </p:spTree>
    <p:extLst>
      <p:ext uri="{BB962C8B-B14F-4D97-AF65-F5344CB8AC3E}">
        <p14:creationId xmlns:p14="http://schemas.microsoft.com/office/powerpoint/2010/main" val="2140620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8A83BEF-65BA-44A9-873C-A02E73F28CC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xmlns="" id="{1ADF4D4C-AC12-4621-8EA0-5D00079DEEFC}"/>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08650F4D-B911-411D-97BD-7421CA570D8D}"/>
              </a:ext>
            </a:extLst>
          </p:cNvPr>
          <p:cNvSpPr>
            <a:spLocks noGrp="1"/>
          </p:cNvSpPr>
          <p:nvPr>
            <p:ph type="dt" sz="half" idx="10"/>
          </p:nvPr>
        </p:nvSpPr>
        <p:spPr/>
        <p:txBody>
          <a:bodyPr/>
          <a:lstStyle/>
          <a:p>
            <a:fld id="{A5F4D0B9-0852-4546-BB0F-59E570FED5C2}" type="datetime1">
              <a:rPr lang="es-MX" smtClean="0"/>
              <a:t>30/08/2018</a:t>
            </a:fld>
            <a:endParaRPr lang="es-MX"/>
          </a:p>
        </p:txBody>
      </p:sp>
      <p:sp>
        <p:nvSpPr>
          <p:cNvPr id="5" name="Marcador de pie de página 4">
            <a:extLst>
              <a:ext uri="{FF2B5EF4-FFF2-40B4-BE49-F238E27FC236}">
                <a16:creationId xmlns:a16="http://schemas.microsoft.com/office/drawing/2014/main" xmlns="" id="{E0ED0906-9B38-44CF-87EF-A2B28575380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0FE2E14E-2BCA-4883-8260-F02CB41C9DC1}"/>
              </a:ext>
            </a:extLst>
          </p:cNvPr>
          <p:cNvSpPr>
            <a:spLocks noGrp="1"/>
          </p:cNvSpPr>
          <p:nvPr>
            <p:ph type="sldNum" sz="quarter" idx="12"/>
          </p:nvPr>
        </p:nvSpPr>
        <p:spPr/>
        <p:txBody>
          <a:bodyPr/>
          <a:lstStyle/>
          <a:p>
            <a:fld id="{B50FA0FA-4C5D-4AE1-9D0D-CCB04B6D5846}" type="slidenum">
              <a:rPr lang="es-MX" smtClean="0"/>
              <a:t>‹Nº›</a:t>
            </a:fld>
            <a:endParaRPr lang="es-MX"/>
          </a:p>
        </p:txBody>
      </p:sp>
    </p:spTree>
    <p:extLst>
      <p:ext uri="{BB962C8B-B14F-4D97-AF65-F5344CB8AC3E}">
        <p14:creationId xmlns:p14="http://schemas.microsoft.com/office/powerpoint/2010/main" val="1216987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2A8D3AFF-788E-4046-9F9C-91D60F86A75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xmlns="" id="{D71A82CA-1D47-422F-8753-09F7AF1DFD1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E4F73998-1CCA-46DB-B1AA-E223EF13345C}"/>
              </a:ext>
            </a:extLst>
          </p:cNvPr>
          <p:cNvSpPr>
            <a:spLocks noGrp="1"/>
          </p:cNvSpPr>
          <p:nvPr>
            <p:ph type="dt" sz="half" idx="10"/>
          </p:nvPr>
        </p:nvSpPr>
        <p:spPr/>
        <p:txBody>
          <a:bodyPr/>
          <a:lstStyle/>
          <a:p>
            <a:fld id="{5EA11D98-6FC9-4328-9B5C-8E1AF913104E}" type="datetime1">
              <a:rPr lang="es-MX" smtClean="0"/>
              <a:t>30/08/2018</a:t>
            </a:fld>
            <a:endParaRPr lang="es-MX"/>
          </a:p>
        </p:txBody>
      </p:sp>
      <p:sp>
        <p:nvSpPr>
          <p:cNvPr id="5" name="Marcador de pie de página 4">
            <a:extLst>
              <a:ext uri="{FF2B5EF4-FFF2-40B4-BE49-F238E27FC236}">
                <a16:creationId xmlns:a16="http://schemas.microsoft.com/office/drawing/2014/main" xmlns="" id="{D0326271-FD99-40B0-A46C-565FCC1400D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ACF9EAAB-6324-4D91-9DBD-E8728559F4D8}"/>
              </a:ext>
            </a:extLst>
          </p:cNvPr>
          <p:cNvSpPr>
            <a:spLocks noGrp="1"/>
          </p:cNvSpPr>
          <p:nvPr>
            <p:ph type="sldNum" sz="quarter" idx="12"/>
          </p:nvPr>
        </p:nvSpPr>
        <p:spPr/>
        <p:txBody>
          <a:bodyPr/>
          <a:lstStyle/>
          <a:p>
            <a:fld id="{B50FA0FA-4C5D-4AE1-9D0D-CCB04B6D5846}" type="slidenum">
              <a:rPr lang="es-MX" smtClean="0"/>
              <a:t>‹Nº›</a:t>
            </a:fld>
            <a:endParaRPr lang="es-MX"/>
          </a:p>
        </p:txBody>
      </p:sp>
    </p:spTree>
    <p:extLst>
      <p:ext uri="{BB962C8B-B14F-4D97-AF65-F5344CB8AC3E}">
        <p14:creationId xmlns:p14="http://schemas.microsoft.com/office/powerpoint/2010/main" val="501526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37747FC-D52F-4F03-AB6A-C9DC332BA59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11975C5C-7A51-4F54-8902-1F1CBFDCDEC9}"/>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99207C6D-BF68-4E0F-94B5-98F39C2FAF3B}"/>
              </a:ext>
            </a:extLst>
          </p:cNvPr>
          <p:cNvSpPr>
            <a:spLocks noGrp="1"/>
          </p:cNvSpPr>
          <p:nvPr>
            <p:ph type="dt" sz="half" idx="10"/>
          </p:nvPr>
        </p:nvSpPr>
        <p:spPr/>
        <p:txBody>
          <a:bodyPr/>
          <a:lstStyle/>
          <a:p>
            <a:fld id="{1B6BD1B3-B70A-48B7-BA9D-0F2C02AB02B3}" type="datetime1">
              <a:rPr lang="es-MX" smtClean="0"/>
              <a:t>30/08/2018</a:t>
            </a:fld>
            <a:endParaRPr lang="es-MX"/>
          </a:p>
        </p:txBody>
      </p:sp>
      <p:sp>
        <p:nvSpPr>
          <p:cNvPr id="5" name="Marcador de pie de página 4">
            <a:extLst>
              <a:ext uri="{FF2B5EF4-FFF2-40B4-BE49-F238E27FC236}">
                <a16:creationId xmlns:a16="http://schemas.microsoft.com/office/drawing/2014/main" xmlns="" id="{7784E67F-3988-4D6F-B332-AFD2AEBC62C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DEE85BDA-9BA8-4066-92CC-97157298DA24}"/>
              </a:ext>
            </a:extLst>
          </p:cNvPr>
          <p:cNvSpPr>
            <a:spLocks noGrp="1"/>
          </p:cNvSpPr>
          <p:nvPr>
            <p:ph type="sldNum" sz="quarter" idx="12"/>
          </p:nvPr>
        </p:nvSpPr>
        <p:spPr/>
        <p:txBody>
          <a:bodyPr/>
          <a:lstStyle/>
          <a:p>
            <a:fld id="{B50FA0FA-4C5D-4AE1-9D0D-CCB04B6D5846}" type="slidenum">
              <a:rPr lang="es-MX" smtClean="0"/>
              <a:t>‹Nº›</a:t>
            </a:fld>
            <a:endParaRPr lang="es-MX"/>
          </a:p>
        </p:txBody>
      </p:sp>
    </p:spTree>
    <p:extLst>
      <p:ext uri="{BB962C8B-B14F-4D97-AF65-F5344CB8AC3E}">
        <p14:creationId xmlns:p14="http://schemas.microsoft.com/office/powerpoint/2010/main" val="95427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86F187E-3EAE-4773-A4FB-FD03A727F36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167C7A78-2631-4C3C-9431-BAFA2608E4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xmlns="" id="{33B31016-91F0-46F4-9896-D2BE6B9B4F75}"/>
              </a:ext>
            </a:extLst>
          </p:cNvPr>
          <p:cNvSpPr>
            <a:spLocks noGrp="1"/>
          </p:cNvSpPr>
          <p:nvPr>
            <p:ph type="dt" sz="half" idx="10"/>
          </p:nvPr>
        </p:nvSpPr>
        <p:spPr/>
        <p:txBody>
          <a:bodyPr/>
          <a:lstStyle/>
          <a:p>
            <a:fld id="{9D142955-45F6-4042-9C97-DB1D6DB42AE5}" type="datetime1">
              <a:rPr lang="es-MX" smtClean="0"/>
              <a:t>30/08/2018</a:t>
            </a:fld>
            <a:endParaRPr lang="es-MX"/>
          </a:p>
        </p:txBody>
      </p:sp>
      <p:sp>
        <p:nvSpPr>
          <p:cNvPr id="5" name="Marcador de pie de página 4">
            <a:extLst>
              <a:ext uri="{FF2B5EF4-FFF2-40B4-BE49-F238E27FC236}">
                <a16:creationId xmlns:a16="http://schemas.microsoft.com/office/drawing/2014/main" xmlns="" id="{AF1275C8-68DC-4B97-9E1B-E8E0A38C6AB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5E2ECBA9-860A-4ADD-B0EF-C8EA4BFB26CF}"/>
              </a:ext>
            </a:extLst>
          </p:cNvPr>
          <p:cNvSpPr>
            <a:spLocks noGrp="1"/>
          </p:cNvSpPr>
          <p:nvPr>
            <p:ph type="sldNum" sz="quarter" idx="12"/>
          </p:nvPr>
        </p:nvSpPr>
        <p:spPr/>
        <p:txBody>
          <a:bodyPr/>
          <a:lstStyle/>
          <a:p>
            <a:fld id="{B50FA0FA-4C5D-4AE1-9D0D-CCB04B6D5846}" type="slidenum">
              <a:rPr lang="es-MX" smtClean="0"/>
              <a:t>‹Nº›</a:t>
            </a:fld>
            <a:endParaRPr lang="es-MX"/>
          </a:p>
        </p:txBody>
      </p:sp>
    </p:spTree>
    <p:extLst>
      <p:ext uri="{BB962C8B-B14F-4D97-AF65-F5344CB8AC3E}">
        <p14:creationId xmlns:p14="http://schemas.microsoft.com/office/powerpoint/2010/main" val="157056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3F4E310-2BC7-4886-8685-F39CC547724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5C6330C4-CB90-4DF5-9259-2FB4E9702CA8}"/>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xmlns="" id="{5712F211-B276-4078-A128-B352D73290D2}"/>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xmlns="" id="{80BD9A12-6A1E-4A03-802D-BBC13C7B53F1}"/>
              </a:ext>
            </a:extLst>
          </p:cNvPr>
          <p:cNvSpPr>
            <a:spLocks noGrp="1"/>
          </p:cNvSpPr>
          <p:nvPr>
            <p:ph type="dt" sz="half" idx="10"/>
          </p:nvPr>
        </p:nvSpPr>
        <p:spPr/>
        <p:txBody>
          <a:bodyPr/>
          <a:lstStyle/>
          <a:p>
            <a:fld id="{1C5FC6D0-1ABE-42B9-B9C8-AADB9D59250F}" type="datetime1">
              <a:rPr lang="es-MX" smtClean="0"/>
              <a:t>30/08/2018</a:t>
            </a:fld>
            <a:endParaRPr lang="es-MX"/>
          </a:p>
        </p:txBody>
      </p:sp>
      <p:sp>
        <p:nvSpPr>
          <p:cNvPr id="6" name="Marcador de pie de página 5">
            <a:extLst>
              <a:ext uri="{FF2B5EF4-FFF2-40B4-BE49-F238E27FC236}">
                <a16:creationId xmlns:a16="http://schemas.microsoft.com/office/drawing/2014/main" xmlns="" id="{016048AE-7163-4BAF-A75D-1716F6B65DE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9D156349-A629-4816-A53B-FE5782C36B27}"/>
              </a:ext>
            </a:extLst>
          </p:cNvPr>
          <p:cNvSpPr>
            <a:spLocks noGrp="1"/>
          </p:cNvSpPr>
          <p:nvPr>
            <p:ph type="sldNum" sz="quarter" idx="12"/>
          </p:nvPr>
        </p:nvSpPr>
        <p:spPr/>
        <p:txBody>
          <a:bodyPr/>
          <a:lstStyle/>
          <a:p>
            <a:fld id="{B50FA0FA-4C5D-4AE1-9D0D-CCB04B6D5846}" type="slidenum">
              <a:rPr lang="es-MX" smtClean="0"/>
              <a:t>‹Nº›</a:t>
            </a:fld>
            <a:endParaRPr lang="es-MX"/>
          </a:p>
        </p:txBody>
      </p:sp>
    </p:spTree>
    <p:extLst>
      <p:ext uri="{BB962C8B-B14F-4D97-AF65-F5344CB8AC3E}">
        <p14:creationId xmlns:p14="http://schemas.microsoft.com/office/powerpoint/2010/main" val="1327248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E119996-D7D3-4938-B20D-FBC688750A0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E2B4448E-A14E-46BB-8DEE-947E37A18B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xmlns="" id="{713330FE-E126-4426-955F-4569C80E747B}"/>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xmlns="" id="{D734511F-BA25-4CD9-B45B-A2D44C7B4D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xmlns="" id="{080CCE91-16A8-4BF8-BCAA-0AF6F4D577D0}"/>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xmlns="" id="{FD4CBCC7-9FC3-4E74-AE1D-8292F76383FD}"/>
              </a:ext>
            </a:extLst>
          </p:cNvPr>
          <p:cNvSpPr>
            <a:spLocks noGrp="1"/>
          </p:cNvSpPr>
          <p:nvPr>
            <p:ph type="dt" sz="half" idx="10"/>
          </p:nvPr>
        </p:nvSpPr>
        <p:spPr/>
        <p:txBody>
          <a:bodyPr/>
          <a:lstStyle/>
          <a:p>
            <a:fld id="{CCE4A849-9F6E-4DD3-9FFA-E4FBA4EDFCAA}" type="datetime1">
              <a:rPr lang="es-MX" smtClean="0"/>
              <a:t>30/08/2018</a:t>
            </a:fld>
            <a:endParaRPr lang="es-MX"/>
          </a:p>
        </p:txBody>
      </p:sp>
      <p:sp>
        <p:nvSpPr>
          <p:cNvPr id="8" name="Marcador de pie de página 7">
            <a:extLst>
              <a:ext uri="{FF2B5EF4-FFF2-40B4-BE49-F238E27FC236}">
                <a16:creationId xmlns:a16="http://schemas.microsoft.com/office/drawing/2014/main" xmlns="" id="{7754DC7C-96AC-41FE-BC4C-F804E28ACB26}"/>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xmlns="" id="{8A25EA44-7C71-4992-A727-75F5FD30C05D}"/>
              </a:ext>
            </a:extLst>
          </p:cNvPr>
          <p:cNvSpPr>
            <a:spLocks noGrp="1"/>
          </p:cNvSpPr>
          <p:nvPr>
            <p:ph type="sldNum" sz="quarter" idx="12"/>
          </p:nvPr>
        </p:nvSpPr>
        <p:spPr/>
        <p:txBody>
          <a:bodyPr/>
          <a:lstStyle/>
          <a:p>
            <a:fld id="{B50FA0FA-4C5D-4AE1-9D0D-CCB04B6D5846}" type="slidenum">
              <a:rPr lang="es-MX" smtClean="0"/>
              <a:t>‹Nº›</a:t>
            </a:fld>
            <a:endParaRPr lang="es-MX"/>
          </a:p>
        </p:txBody>
      </p:sp>
    </p:spTree>
    <p:extLst>
      <p:ext uri="{BB962C8B-B14F-4D97-AF65-F5344CB8AC3E}">
        <p14:creationId xmlns:p14="http://schemas.microsoft.com/office/powerpoint/2010/main" val="2530135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A8EA46D-696A-4698-98A4-98F952E4D61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xmlns="" id="{E3D6160A-8DC0-4B25-9953-4EDC5A746403}"/>
              </a:ext>
            </a:extLst>
          </p:cNvPr>
          <p:cNvSpPr>
            <a:spLocks noGrp="1"/>
          </p:cNvSpPr>
          <p:nvPr>
            <p:ph type="dt" sz="half" idx="10"/>
          </p:nvPr>
        </p:nvSpPr>
        <p:spPr/>
        <p:txBody>
          <a:bodyPr/>
          <a:lstStyle/>
          <a:p>
            <a:fld id="{4D7EB298-D0FC-4F8A-A2BF-EFDB97E74626}" type="datetime1">
              <a:rPr lang="es-MX" smtClean="0"/>
              <a:t>30/08/2018</a:t>
            </a:fld>
            <a:endParaRPr lang="es-MX"/>
          </a:p>
        </p:txBody>
      </p:sp>
      <p:sp>
        <p:nvSpPr>
          <p:cNvPr id="4" name="Marcador de pie de página 3">
            <a:extLst>
              <a:ext uri="{FF2B5EF4-FFF2-40B4-BE49-F238E27FC236}">
                <a16:creationId xmlns:a16="http://schemas.microsoft.com/office/drawing/2014/main" xmlns="" id="{7D56243A-C4F3-4A62-956D-FBBAC71D3E9D}"/>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xmlns="" id="{26CD55EC-8D7D-4BBA-832A-524FBA09194C}"/>
              </a:ext>
            </a:extLst>
          </p:cNvPr>
          <p:cNvSpPr>
            <a:spLocks noGrp="1"/>
          </p:cNvSpPr>
          <p:nvPr>
            <p:ph type="sldNum" sz="quarter" idx="12"/>
          </p:nvPr>
        </p:nvSpPr>
        <p:spPr/>
        <p:txBody>
          <a:bodyPr/>
          <a:lstStyle/>
          <a:p>
            <a:fld id="{B50FA0FA-4C5D-4AE1-9D0D-CCB04B6D5846}" type="slidenum">
              <a:rPr lang="es-MX" smtClean="0"/>
              <a:t>‹Nº›</a:t>
            </a:fld>
            <a:endParaRPr lang="es-MX"/>
          </a:p>
        </p:txBody>
      </p:sp>
    </p:spTree>
    <p:extLst>
      <p:ext uri="{BB962C8B-B14F-4D97-AF65-F5344CB8AC3E}">
        <p14:creationId xmlns:p14="http://schemas.microsoft.com/office/powerpoint/2010/main" val="1362114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52ECD018-24F7-4A80-88DC-C51E7C1AD0D9}"/>
              </a:ext>
            </a:extLst>
          </p:cNvPr>
          <p:cNvSpPr>
            <a:spLocks noGrp="1"/>
          </p:cNvSpPr>
          <p:nvPr>
            <p:ph type="dt" sz="half" idx="10"/>
          </p:nvPr>
        </p:nvSpPr>
        <p:spPr/>
        <p:txBody>
          <a:bodyPr/>
          <a:lstStyle/>
          <a:p>
            <a:fld id="{845EBF23-2F7F-4C7C-89F9-835E86AB072D}" type="datetime1">
              <a:rPr lang="es-MX" smtClean="0"/>
              <a:t>30/08/2018</a:t>
            </a:fld>
            <a:endParaRPr lang="es-MX"/>
          </a:p>
        </p:txBody>
      </p:sp>
      <p:sp>
        <p:nvSpPr>
          <p:cNvPr id="3" name="Marcador de pie de página 2">
            <a:extLst>
              <a:ext uri="{FF2B5EF4-FFF2-40B4-BE49-F238E27FC236}">
                <a16:creationId xmlns:a16="http://schemas.microsoft.com/office/drawing/2014/main" xmlns="" id="{65E8E15C-960B-41E4-95B0-E2EB8F93A4DF}"/>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xmlns="" id="{9D3D6B75-3CA9-46C0-9DFF-75E583DA4A26}"/>
              </a:ext>
            </a:extLst>
          </p:cNvPr>
          <p:cNvSpPr>
            <a:spLocks noGrp="1"/>
          </p:cNvSpPr>
          <p:nvPr>
            <p:ph type="sldNum" sz="quarter" idx="12"/>
          </p:nvPr>
        </p:nvSpPr>
        <p:spPr/>
        <p:txBody>
          <a:bodyPr/>
          <a:lstStyle/>
          <a:p>
            <a:fld id="{B50FA0FA-4C5D-4AE1-9D0D-CCB04B6D5846}" type="slidenum">
              <a:rPr lang="es-MX" smtClean="0"/>
              <a:t>‹Nº›</a:t>
            </a:fld>
            <a:endParaRPr lang="es-MX"/>
          </a:p>
        </p:txBody>
      </p:sp>
    </p:spTree>
    <p:extLst>
      <p:ext uri="{BB962C8B-B14F-4D97-AF65-F5344CB8AC3E}">
        <p14:creationId xmlns:p14="http://schemas.microsoft.com/office/powerpoint/2010/main" val="1458991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BFAEA68-76CD-43DC-8F01-8FEF5A2B42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xmlns="" id="{7D18CF47-60E9-418D-8D91-CE8698E34A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xmlns="" id="{0443A943-D323-480C-A2E1-3556E4C7E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3F45DE9B-F9BA-48E0-835A-992743054B70}"/>
              </a:ext>
            </a:extLst>
          </p:cNvPr>
          <p:cNvSpPr>
            <a:spLocks noGrp="1"/>
          </p:cNvSpPr>
          <p:nvPr>
            <p:ph type="dt" sz="half" idx="10"/>
          </p:nvPr>
        </p:nvSpPr>
        <p:spPr/>
        <p:txBody>
          <a:bodyPr/>
          <a:lstStyle/>
          <a:p>
            <a:fld id="{4E833E60-9E9C-4B56-BA29-4EE94F14D787}" type="datetime1">
              <a:rPr lang="es-MX" smtClean="0"/>
              <a:t>30/08/2018</a:t>
            </a:fld>
            <a:endParaRPr lang="es-MX"/>
          </a:p>
        </p:txBody>
      </p:sp>
      <p:sp>
        <p:nvSpPr>
          <p:cNvPr id="6" name="Marcador de pie de página 5">
            <a:extLst>
              <a:ext uri="{FF2B5EF4-FFF2-40B4-BE49-F238E27FC236}">
                <a16:creationId xmlns:a16="http://schemas.microsoft.com/office/drawing/2014/main" xmlns="" id="{53C3056C-9018-40EF-9C67-5011CFA5CE9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F4CCDF9D-0874-4700-BE7C-46875DF502FC}"/>
              </a:ext>
            </a:extLst>
          </p:cNvPr>
          <p:cNvSpPr>
            <a:spLocks noGrp="1"/>
          </p:cNvSpPr>
          <p:nvPr>
            <p:ph type="sldNum" sz="quarter" idx="12"/>
          </p:nvPr>
        </p:nvSpPr>
        <p:spPr/>
        <p:txBody>
          <a:bodyPr/>
          <a:lstStyle/>
          <a:p>
            <a:fld id="{B50FA0FA-4C5D-4AE1-9D0D-CCB04B6D5846}" type="slidenum">
              <a:rPr lang="es-MX" smtClean="0"/>
              <a:t>‹Nº›</a:t>
            </a:fld>
            <a:endParaRPr lang="es-MX"/>
          </a:p>
        </p:txBody>
      </p:sp>
    </p:spTree>
    <p:extLst>
      <p:ext uri="{BB962C8B-B14F-4D97-AF65-F5344CB8AC3E}">
        <p14:creationId xmlns:p14="http://schemas.microsoft.com/office/powerpoint/2010/main" val="1213799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6BECE76-7794-4175-95A9-DCD83DB3FB5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xmlns="" id="{B3A2DC69-9140-4A1A-9FDB-1722918BAB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xmlns="" id="{AC04F996-DA93-4155-8B84-E83B30F0C5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E37387DE-5817-4F6A-9C60-A4ACB89CDDEE}"/>
              </a:ext>
            </a:extLst>
          </p:cNvPr>
          <p:cNvSpPr>
            <a:spLocks noGrp="1"/>
          </p:cNvSpPr>
          <p:nvPr>
            <p:ph type="dt" sz="half" idx="10"/>
          </p:nvPr>
        </p:nvSpPr>
        <p:spPr/>
        <p:txBody>
          <a:bodyPr/>
          <a:lstStyle/>
          <a:p>
            <a:fld id="{7DA695B8-3240-4073-A730-AEED2E1EC57A}" type="datetime1">
              <a:rPr lang="es-MX" smtClean="0"/>
              <a:t>30/08/2018</a:t>
            </a:fld>
            <a:endParaRPr lang="es-MX"/>
          </a:p>
        </p:txBody>
      </p:sp>
      <p:sp>
        <p:nvSpPr>
          <p:cNvPr id="6" name="Marcador de pie de página 5">
            <a:extLst>
              <a:ext uri="{FF2B5EF4-FFF2-40B4-BE49-F238E27FC236}">
                <a16:creationId xmlns:a16="http://schemas.microsoft.com/office/drawing/2014/main" xmlns="" id="{95800770-F528-4328-8CCF-B998C3C5745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xmlns="" id="{BAD5641F-CD8F-4BEB-8F30-2FEB60496DE7}"/>
              </a:ext>
            </a:extLst>
          </p:cNvPr>
          <p:cNvSpPr>
            <a:spLocks noGrp="1"/>
          </p:cNvSpPr>
          <p:nvPr>
            <p:ph type="sldNum" sz="quarter" idx="12"/>
          </p:nvPr>
        </p:nvSpPr>
        <p:spPr/>
        <p:txBody>
          <a:bodyPr/>
          <a:lstStyle/>
          <a:p>
            <a:fld id="{B50FA0FA-4C5D-4AE1-9D0D-CCB04B6D5846}" type="slidenum">
              <a:rPr lang="es-MX" smtClean="0"/>
              <a:t>‹Nº›</a:t>
            </a:fld>
            <a:endParaRPr lang="es-MX"/>
          </a:p>
        </p:txBody>
      </p:sp>
    </p:spTree>
    <p:extLst>
      <p:ext uri="{BB962C8B-B14F-4D97-AF65-F5344CB8AC3E}">
        <p14:creationId xmlns:p14="http://schemas.microsoft.com/office/powerpoint/2010/main" val="3148920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036F12A8-49E7-4DC8-B406-8B0327249F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xmlns="" id="{DECD153B-4578-4A95-A781-551757BD73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xmlns="" id="{1F23A735-42CA-41D2-B747-4F627FA884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F3EB85-8863-4B7A-BEB5-65A21246D373}" type="datetime1">
              <a:rPr lang="es-MX" smtClean="0"/>
              <a:t>30/08/2018</a:t>
            </a:fld>
            <a:endParaRPr lang="es-MX"/>
          </a:p>
        </p:txBody>
      </p:sp>
      <p:sp>
        <p:nvSpPr>
          <p:cNvPr id="5" name="Marcador de pie de página 4">
            <a:extLst>
              <a:ext uri="{FF2B5EF4-FFF2-40B4-BE49-F238E27FC236}">
                <a16:creationId xmlns:a16="http://schemas.microsoft.com/office/drawing/2014/main" xmlns="" id="{B44D5D6F-F77C-4F4D-AA19-507A5EF5B9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xmlns="" id="{9BB41D3C-8439-452C-99E6-813B1043DD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FA0FA-4C5D-4AE1-9D0D-CCB04B6D5846}" type="slidenum">
              <a:rPr lang="es-MX" smtClean="0"/>
              <a:t>‹Nº›</a:t>
            </a:fld>
            <a:endParaRPr lang="es-MX"/>
          </a:p>
        </p:txBody>
      </p:sp>
    </p:spTree>
    <p:extLst>
      <p:ext uri="{BB962C8B-B14F-4D97-AF65-F5344CB8AC3E}">
        <p14:creationId xmlns:p14="http://schemas.microsoft.com/office/powerpoint/2010/main" val="492276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chart" Target="../charts/chart4.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9.jpe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8.png"/><Relationship Id="rId17" Type="http://schemas.openxmlformats.org/officeDocument/2006/relationships/image" Target="../media/image13.jpeg"/><Relationship Id="rId2" Type="http://schemas.openxmlformats.org/officeDocument/2006/relationships/image" Target="../media/image19.png"/><Relationship Id="rId16"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7.jpeg"/><Relationship Id="rId5" Type="http://schemas.openxmlformats.org/officeDocument/2006/relationships/image" Target="../media/image22.png"/><Relationship Id="rId15" Type="http://schemas.openxmlformats.org/officeDocument/2006/relationships/image" Target="../media/image11.jpeg"/><Relationship Id="rId10" Type="http://schemas.openxmlformats.org/officeDocument/2006/relationships/image" Target="../media/image6.jpe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10.jpeg"/></Relationships>
</file>

<file path=ppt/slides/_rels/slide13.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jpeg"/><Relationship Id="rId2" Type="http://schemas.openxmlformats.org/officeDocument/2006/relationships/chart" Target="../charts/chart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9.jpeg"/><Relationship Id="rId5" Type="http://schemas.openxmlformats.org/officeDocument/2006/relationships/diagramQuickStyle" Target="../diagrams/quickStyle1.xml"/><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jpeg"/><Relationship Id="rId14" Type="http://schemas.openxmlformats.org/officeDocument/2006/relationships/image" Target="../media/image12.jpeg"/></Relationships>
</file>

<file path=ppt/slides/_rels/slide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1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chart" Target="../charts/chart8.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1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trenecuador.com/es/tren-crucer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2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2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chart" Target="../charts/chart9.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2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2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chart" Target="../charts/chart11.xml"/><Relationship Id="rId7" Type="http://schemas.openxmlformats.org/officeDocument/2006/relationships/image" Target="../media/image9.jpeg"/><Relationship Id="rId2" Type="http://schemas.openxmlformats.org/officeDocument/2006/relationships/chart" Target="../charts/chart1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28.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diagramLayout" Target="../diagrams/layout2.xml"/><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0.jpeg"/><Relationship Id="rId5" Type="http://schemas.openxmlformats.org/officeDocument/2006/relationships/diagramColors" Target="../diagrams/colors2.xml"/><Relationship Id="rId10" Type="http://schemas.openxmlformats.org/officeDocument/2006/relationships/image" Target="../media/image9.jpeg"/><Relationship Id="rId4" Type="http://schemas.openxmlformats.org/officeDocument/2006/relationships/diagramQuickStyle" Target="../diagrams/quickStyle2.xml"/><Relationship Id="rId9" Type="http://schemas.openxmlformats.org/officeDocument/2006/relationships/image" Target="../media/image8.png"/><Relationship Id="rId14" Type="http://schemas.openxmlformats.org/officeDocument/2006/relationships/image" Target="../media/image13.jpeg"/></Relationships>
</file>

<file path=ppt/slides/_rels/slide2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5.jpeg"/><Relationship Id="rId7" Type="http://schemas.openxmlformats.org/officeDocument/2006/relationships/image" Target="../media/image9.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3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3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diagramLayout" Target="../diagrams/layout3.xml"/><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10.jpeg"/><Relationship Id="rId5" Type="http://schemas.openxmlformats.org/officeDocument/2006/relationships/diagramColors" Target="../diagrams/colors3.xml"/><Relationship Id="rId10" Type="http://schemas.openxmlformats.org/officeDocument/2006/relationships/image" Target="../media/image9.jpeg"/><Relationship Id="rId4" Type="http://schemas.openxmlformats.org/officeDocument/2006/relationships/diagramQuickStyle" Target="../diagrams/quickStyle3.xml"/><Relationship Id="rId9" Type="http://schemas.openxmlformats.org/officeDocument/2006/relationships/image" Target="../media/image8.png"/><Relationship Id="rId14" Type="http://schemas.openxmlformats.org/officeDocument/2006/relationships/image" Target="../media/image13.jpeg"/></Relationships>
</file>

<file path=ppt/slides/_rels/slide3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3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hyperlink" Target="mailto:egarcia@mipro.gob.ec" TargetMode="External"/><Relationship Id="rId5" Type="http://schemas.openxmlformats.org/officeDocument/2006/relationships/image" Target="../media/image9.jpeg"/><Relationship Id="rId10" Type="http://schemas.openxmlformats.org/officeDocument/2006/relationships/hyperlink" Target="mailto:egarcia@mipro.Gob.ec" TargetMode="External"/><Relationship Id="rId4" Type="http://schemas.openxmlformats.org/officeDocument/2006/relationships/image" Target="../media/image8.pn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7.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microsoft.com/office/2007/relationships/hdphoto" Target="../media/hdphoto1.wdp"/><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xmlns="" id="{3BD7ED3F-B6D2-4A93-888D-C56605E37EF3}"/>
              </a:ext>
            </a:extLst>
          </p:cNvPr>
          <p:cNvSpPr>
            <a:spLocks noGrp="1"/>
          </p:cNvSpPr>
          <p:nvPr>
            <p:ph type="sldNum" sz="quarter" idx="12"/>
          </p:nvPr>
        </p:nvSpPr>
        <p:spPr/>
        <p:txBody>
          <a:bodyPr/>
          <a:lstStyle/>
          <a:p>
            <a:fld id="{B50FA0FA-4C5D-4AE1-9D0D-CCB04B6D5846}" type="slidenum">
              <a:rPr lang="es-MX" smtClean="0"/>
              <a:t>1</a:t>
            </a:fld>
            <a:endParaRPr lang="es-MX"/>
          </a:p>
        </p:txBody>
      </p:sp>
      <p:grpSp>
        <p:nvGrpSpPr>
          <p:cNvPr id="23" name="Grupo 22">
            <a:extLst>
              <a:ext uri="{FF2B5EF4-FFF2-40B4-BE49-F238E27FC236}">
                <a16:creationId xmlns:a16="http://schemas.microsoft.com/office/drawing/2014/main" xmlns="" id="{7616D1B2-1E6F-4D0E-B179-E4772BC1A9FF}"/>
              </a:ext>
            </a:extLst>
          </p:cNvPr>
          <p:cNvGrpSpPr/>
          <p:nvPr/>
        </p:nvGrpSpPr>
        <p:grpSpPr>
          <a:xfrm>
            <a:off x="0" y="-33068"/>
            <a:ext cx="12192001" cy="6902970"/>
            <a:chOff x="0" y="-33068"/>
            <a:chExt cx="12192001" cy="6902970"/>
          </a:xfrm>
        </p:grpSpPr>
        <p:pic>
          <p:nvPicPr>
            <p:cNvPr id="8" name="Imagen 7">
              <a:extLst>
                <a:ext uri="{FF2B5EF4-FFF2-40B4-BE49-F238E27FC236}">
                  <a16:creationId xmlns:a16="http://schemas.microsoft.com/office/drawing/2014/main" xmlns="" id="{1D8C5A27-E36B-4402-86CF-B5C84C596547}"/>
                </a:ext>
              </a:extLst>
            </p:cNvPr>
            <p:cNvPicPr>
              <a:picLocks noChangeAspect="1"/>
            </p:cNvPicPr>
            <p:nvPr/>
          </p:nvPicPr>
          <p:blipFill rotWithShape="1">
            <a:blip r:embed="rId2">
              <a:extLst>
                <a:ext uri="{28A0092B-C50C-407E-A947-70E740481C1C}">
                  <a14:useLocalDpi xmlns:a14="http://schemas.microsoft.com/office/drawing/2010/main" val="0"/>
                </a:ext>
              </a:extLst>
            </a:blip>
            <a:srcRect l="32534" r="17581"/>
            <a:stretch/>
          </p:blipFill>
          <p:spPr>
            <a:xfrm>
              <a:off x="0" y="-26893"/>
              <a:ext cx="2371970" cy="6884893"/>
            </a:xfrm>
            <a:prstGeom prst="rect">
              <a:avLst/>
            </a:prstGeom>
          </p:spPr>
        </p:pic>
        <p:pic>
          <p:nvPicPr>
            <p:cNvPr id="10" name="Imagen 9">
              <a:extLst>
                <a:ext uri="{FF2B5EF4-FFF2-40B4-BE49-F238E27FC236}">
                  <a16:creationId xmlns:a16="http://schemas.microsoft.com/office/drawing/2014/main" xmlns="" id="{D20C44AA-396F-413C-B942-58E83419158C}"/>
                </a:ext>
              </a:extLst>
            </p:cNvPr>
            <p:cNvPicPr>
              <a:picLocks noChangeAspect="1"/>
            </p:cNvPicPr>
            <p:nvPr/>
          </p:nvPicPr>
          <p:blipFill rotWithShape="1">
            <a:blip r:embed="rId3">
              <a:extLst>
                <a:ext uri="{28A0092B-C50C-407E-A947-70E740481C1C}">
                  <a14:useLocalDpi xmlns:a14="http://schemas.microsoft.com/office/drawing/2010/main" val="0"/>
                </a:ext>
              </a:extLst>
            </a:blip>
            <a:srcRect l="40398" r="37709"/>
            <a:stretch/>
          </p:blipFill>
          <p:spPr>
            <a:xfrm>
              <a:off x="2365641" y="-29980"/>
              <a:ext cx="2308885" cy="6887980"/>
            </a:xfrm>
            <a:prstGeom prst="rect">
              <a:avLst/>
            </a:prstGeom>
          </p:spPr>
        </p:pic>
        <p:pic>
          <p:nvPicPr>
            <p:cNvPr id="12" name="Imagen 11">
              <a:extLst>
                <a:ext uri="{FF2B5EF4-FFF2-40B4-BE49-F238E27FC236}">
                  <a16:creationId xmlns:a16="http://schemas.microsoft.com/office/drawing/2014/main" xmlns="" id="{CA4463FD-1C57-45F1-88CC-49BE64733D83}"/>
                </a:ext>
              </a:extLst>
            </p:cNvPr>
            <p:cNvPicPr>
              <a:picLocks noChangeAspect="1"/>
            </p:cNvPicPr>
            <p:nvPr/>
          </p:nvPicPr>
          <p:blipFill rotWithShape="1">
            <a:blip r:embed="rId4">
              <a:extLst>
                <a:ext uri="{28A0092B-C50C-407E-A947-70E740481C1C}">
                  <a14:useLocalDpi xmlns:a14="http://schemas.microsoft.com/office/drawing/2010/main" val="0"/>
                </a:ext>
              </a:extLst>
            </a:blip>
            <a:srcRect l="56888" r="23294"/>
            <a:stretch/>
          </p:blipFill>
          <p:spPr>
            <a:xfrm>
              <a:off x="4674524" y="0"/>
              <a:ext cx="2365643" cy="6858000"/>
            </a:xfrm>
            <a:prstGeom prst="rect">
              <a:avLst/>
            </a:prstGeom>
          </p:spPr>
        </p:pic>
        <p:pic>
          <p:nvPicPr>
            <p:cNvPr id="20" name="Imagen 19">
              <a:extLst>
                <a:ext uri="{FF2B5EF4-FFF2-40B4-BE49-F238E27FC236}">
                  <a16:creationId xmlns:a16="http://schemas.microsoft.com/office/drawing/2014/main" xmlns="" id="{6150A3BB-CC79-4F69-BC5E-E0BC6269299D}"/>
                </a:ext>
              </a:extLst>
            </p:cNvPr>
            <p:cNvPicPr>
              <a:picLocks noChangeAspect="1"/>
            </p:cNvPicPr>
            <p:nvPr/>
          </p:nvPicPr>
          <p:blipFill rotWithShape="1">
            <a:blip r:embed="rId5">
              <a:extLst>
                <a:ext uri="{28A0092B-C50C-407E-A947-70E740481C1C}">
                  <a14:useLocalDpi xmlns:a14="http://schemas.microsoft.com/office/drawing/2010/main" val="0"/>
                </a:ext>
              </a:extLst>
            </a:blip>
            <a:srcRect l="7874" r="70426"/>
            <a:stretch/>
          </p:blipFill>
          <p:spPr>
            <a:xfrm>
              <a:off x="7026925" y="-14990"/>
              <a:ext cx="2365643" cy="6884892"/>
            </a:xfrm>
            <a:prstGeom prst="rect">
              <a:avLst/>
            </a:prstGeom>
          </p:spPr>
        </p:pic>
        <p:pic>
          <p:nvPicPr>
            <p:cNvPr id="22" name="Imagen 21">
              <a:extLst>
                <a:ext uri="{FF2B5EF4-FFF2-40B4-BE49-F238E27FC236}">
                  <a16:creationId xmlns:a16="http://schemas.microsoft.com/office/drawing/2014/main" xmlns="" id="{76DA1A8E-5132-453F-A2DD-0D3C3EF5BD2E}"/>
                </a:ext>
              </a:extLst>
            </p:cNvPr>
            <p:cNvPicPr>
              <a:picLocks noChangeAspect="1"/>
            </p:cNvPicPr>
            <p:nvPr/>
          </p:nvPicPr>
          <p:blipFill rotWithShape="1">
            <a:blip r:embed="rId6">
              <a:extLst>
                <a:ext uri="{28A0092B-C50C-407E-A947-70E740481C1C}">
                  <a14:useLocalDpi xmlns:a14="http://schemas.microsoft.com/office/drawing/2010/main" val="0"/>
                </a:ext>
              </a:extLst>
            </a:blip>
            <a:srcRect l="42481" t="45" r="19250" b="-45"/>
            <a:stretch/>
          </p:blipFill>
          <p:spPr>
            <a:xfrm>
              <a:off x="9392567" y="-33068"/>
              <a:ext cx="2799434" cy="6891068"/>
            </a:xfrm>
            <a:prstGeom prst="rect">
              <a:avLst/>
            </a:prstGeom>
          </p:spPr>
        </p:pic>
      </p:grpSp>
      <p:sp>
        <p:nvSpPr>
          <p:cNvPr id="24" name="Título 5">
            <a:extLst>
              <a:ext uri="{FF2B5EF4-FFF2-40B4-BE49-F238E27FC236}">
                <a16:creationId xmlns:a16="http://schemas.microsoft.com/office/drawing/2014/main" xmlns="" id="{12671C49-A566-46E8-AE3B-A7DAB33571FE}"/>
              </a:ext>
            </a:extLst>
          </p:cNvPr>
          <p:cNvSpPr txBox="1">
            <a:spLocks/>
          </p:cNvSpPr>
          <p:nvPr/>
        </p:nvSpPr>
        <p:spPr>
          <a:xfrm>
            <a:off x="7256207" y="4678556"/>
            <a:ext cx="4935793" cy="127754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cap="sq">
            <a:solidFill>
              <a:schemeClr val="tx1">
                <a:alpha val="56000"/>
              </a:schemeClr>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s-MX" sz="8800" b="1" dirty="0">
                <a:ln>
                  <a:solidFill>
                    <a:schemeClr val="bg1"/>
                  </a:solidFill>
                </a:ln>
                <a:latin typeface="Franklin Gothic Demi Cond" panose="020B0706030402020204" pitchFamily="34" charset="0"/>
                <a:ea typeface="FangSong" panose="02010609060101010101" pitchFamily="49" charset="-122"/>
              </a:rPr>
              <a:t>ECUADOR</a:t>
            </a:r>
            <a:r>
              <a:rPr lang="es-MX" sz="8800" b="1" dirty="0">
                <a:latin typeface="FangSong" panose="02010609060101010101" pitchFamily="49" charset="-122"/>
                <a:ea typeface="FangSong" panose="02010609060101010101" pitchFamily="49" charset="-122"/>
              </a:rPr>
              <a:t> </a:t>
            </a:r>
            <a:r>
              <a:rPr lang="es-MX" b="1" dirty="0">
                <a:latin typeface="FangSong" panose="02010609060101010101" pitchFamily="49" charset="-122"/>
                <a:ea typeface="FangSong" panose="02010609060101010101" pitchFamily="49" charset="-122"/>
              </a:rPr>
              <a:t> </a:t>
            </a:r>
          </a:p>
        </p:txBody>
      </p:sp>
      <p:sp>
        <p:nvSpPr>
          <p:cNvPr id="25" name="Rectángulo 24">
            <a:extLst>
              <a:ext uri="{FF2B5EF4-FFF2-40B4-BE49-F238E27FC236}">
                <a16:creationId xmlns:a16="http://schemas.microsoft.com/office/drawing/2014/main" xmlns="" id="{270D853D-8ED8-4417-A92C-23F261B85B3A}"/>
              </a:ext>
            </a:extLst>
          </p:cNvPr>
          <p:cNvSpPr/>
          <p:nvPr/>
        </p:nvSpPr>
        <p:spPr>
          <a:xfrm>
            <a:off x="9826359" y="6127261"/>
            <a:ext cx="2254143" cy="400110"/>
          </a:xfrm>
          <a:prstGeom prst="rect">
            <a:avLst/>
          </a:prstGeom>
        </p:spPr>
        <p:txBody>
          <a:bodyPr wrap="none">
            <a:spAutoFit/>
          </a:bodyPr>
          <a:lstStyle/>
          <a:p>
            <a:pPr defTabSz="685800" eaLnBrk="1" fontAlgn="auto" hangingPunct="1">
              <a:spcBef>
                <a:spcPts val="0"/>
              </a:spcBef>
              <a:spcAft>
                <a:spcPts val="0"/>
              </a:spcAft>
            </a:pPr>
            <a:r>
              <a:rPr lang="es-MX" sz="2000" b="1" dirty="0">
                <a:solidFill>
                  <a:schemeClr val="bg1"/>
                </a:solidFill>
                <a:effectLst>
                  <a:outerShdw blurRad="38100" dist="38100" dir="2700000" algn="tl">
                    <a:srgbClr val="000000">
                      <a:alpha val="43137"/>
                    </a:srgbClr>
                  </a:outerShdw>
                </a:effectLst>
                <a:latin typeface="Calibri"/>
              </a:rPr>
              <a:t>31 de julio de 2018 </a:t>
            </a:r>
            <a:endParaRPr lang="es-EC" sz="2000" b="1" dirty="0">
              <a:solidFill>
                <a:schemeClr val="bg1"/>
              </a:solidFill>
              <a:effectLst>
                <a:outerShdw blurRad="38100" dist="38100" dir="2700000" algn="tl">
                  <a:srgbClr val="000000">
                    <a:alpha val="43137"/>
                  </a:srgbClr>
                </a:outerShdw>
              </a:effectLst>
              <a:latin typeface="Calibri"/>
            </a:endParaRPr>
          </a:p>
        </p:txBody>
      </p:sp>
    </p:spTree>
    <p:extLst>
      <p:ext uri="{BB962C8B-B14F-4D97-AF65-F5344CB8AC3E}">
        <p14:creationId xmlns:p14="http://schemas.microsoft.com/office/powerpoint/2010/main" val="1339442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áfico 6"/>
          <p:cNvGraphicFramePr>
            <a:graphicFrameLocks/>
          </p:cNvGraphicFramePr>
          <p:nvPr>
            <p:extLst>
              <p:ext uri="{D42A27DB-BD31-4B8C-83A1-F6EECF244321}">
                <p14:modId xmlns:p14="http://schemas.microsoft.com/office/powerpoint/2010/main" val="2968978756"/>
              </p:ext>
            </p:extLst>
          </p:nvPr>
        </p:nvGraphicFramePr>
        <p:xfrm>
          <a:off x="163884" y="1382038"/>
          <a:ext cx="11475720"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ángulo 7"/>
          <p:cNvSpPr/>
          <p:nvPr/>
        </p:nvSpPr>
        <p:spPr>
          <a:xfrm>
            <a:off x="0" y="768516"/>
            <a:ext cx="12192000" cy="1077218"/>
          </a:xfrm>
          <a:prstGeom prst="rect">
            <a:avLst/>
          </a:prstGeom>
        </p:spPr>
        <p:txBody>
          <a:bodyPr wrap="square">
            <a:spAutoFit/>
          </a:bodyPr>
          <a:lstStyle/>
          <a:p>
            <a:r>
              <a:rPr lang="es-EC" sz="3200" b="1" dirty="0">
                <a:solidFill>
                  <a:schemeClr val="accent1">
                    <a:lumMod val="50000"/>
                  </a:schemeClr>
                </a:solidFill>
                <a:latin typeface="Calibri" pitchFamily="34" charset="0"/>
                <a:ea typeface="+mj-ea"/>
                <a:cs typeface="Arial Hebrew" charset="-79"/>
              </a:rPr>
              <a:t>Balanza Comercial Ecuador</a:t>
            </a:r>
          </a:p>
          <a:p>
            <a:r>
              <a:rPr lang="es-ES_tradnl" sz="3200" b="1" dirty="0">
                <a:solidFill>
                  <a:schemeClr val="tx1">
                    <a:lumMod val="50000"/>
                    <a:lumOff val="50000"/>
                  </a:schemeClr>
                </a:solidFill>
                <a:latin typeface="Calibri" pitchFamily="34" charset="0"/>
                <a:cs typeface="Arial Hebrew" charset="-79"/>
              </a:rPr>
              <a:t>-Millones de USD-</a:t>
            </a:r>
            <a:endParaRPr lang="es-EC" sz="3200" b="1" dirty="0">
              <a:solidFill>
                <a:schemeClr val="accent1">
                  <a:lumMod val="50000"/>
                </a:schemeClr>
              </a:solidFill>
              <a:latin typeface="Calibri" pitchFamily="34" charset="0"/>
              <a:ea typeface="+mj-ea"/>
              <a:cs typeface="Arial Hebrew" charset="-79"/>
            </a:endParaRPr>
          </a:p>
        </p:txBody>
      </p:sp>
      <p:sp>
        <p:nvSpPr>
          <p:cNvPr id="4" name="2 CuadroTexto">
            <a:extLst>
              <a:ext uri="{FF2B5EF4-FFF2-40B4-BE49-F238E27FC236}">
                <a16:creationId xmlns:a16="http://schemas.microsoft.com/office/drawing/2014/main" xmlns="" id="{02E7C568-129B-41A5-AEAA-3EFD77C9D6F3}"/>
              </a:ext>
            </a:extLst>
          </p:cNvPr>
          <p:cNvSpPr txBox="1"/>
          <p:nvPr/>
        </p:nvSpPr>
        <p:spPr>
          <a:xfrm>
            <a:off x="-20053" y="6411724"/>
            <a:ext cx="2753587" cy="446276"/>
          </a:xfrm>
          <a:prstGeom prst="rect">
            <a:avLst/>
          </a:prstGeom>
          <a:noFill/>
        </p:spPr>
        <p:txBody>
          <a:bodyPr wrap="square">
            <a:spAutoFit/>
          </a:bodyPr>
          <a:lstStyle/>
          <a:p>
            <a:pPr eaLnBrk="1" hangingPunct="1">
              <a:defRPr/>
            </a:pPr>
            <a:r>
              <a:rPr lang="es-ES" sz="1100" b="1" dirty="0">
                <a:solidFill>
                  <a:prstClr val="black"/>
                </a:solidFill>
              </a:rPr>
              <a:t>Fuente: </a:t>
            </a:r>
            <a:r>
              <a:rPr lang="es-ES" sz="1100" dirty="0">
                <a:solidFill>
                  <a:prstClr val="black"/>
                </a:solidFill>
              </a:rPr>
              <a:t>BCE</a:t>
            </a:r>
          </a:p>
          <a:p>
            <a:pPr eaLnBrk="1" hangingPunct="1">
              <a:defRPr/>
            </a:pPr>
            <a:endParaRPr lang="es-ES" sz="100" dirty="0">
              <a:solidFill>
                <a:prstClr val="black"/>
              </a:solidFill>
            </a:endParaRPr>
          </a:p>
          <a:p>
            <a:pPr eaLnBrk="1" hangingPunct="1">
              <a:defRPr/>
            </a:pPr>
            <a:r>
              <a:rPr lang="es-ES" sz="1100" b="1" dirty="0">
                <a:solidFill>
                  <a:prstClr val="black"/>
                </a:solidFill>
              </a:rPr>
              <a:t>Elaborado por: </a:t>
            </a:r>
            <a:r>
              <a:rPr lang="es-ES" sz="1100" dirty="0">
                <a:solidFill>
                  <a:prstClr val="black"/>
                </a:solidFill>
              </a:rPr>
              <a:t>CGEPMI </a:t>
            </a:r>
          </a:p>
        </p:txBody>
      </p:sp>
      <p:sp>
        <p:nvSpPr>
          <p:cNvPr id="2" name="Marcador de número de diapositiva 1">
            <a:extLst>
              <a:ext uri="{FF2B5EF4-FFF2-40B4-BE49-F238E27FC236}">
                <a16:creationId xmlns:a16="http://schemas.microsoft.com/office/drawing/2014/main" xmlns="" id="{87AC9409-DEB5-4438-B298-5A7D5C059FAA}"/>
              </a:ext>
            </a:extLst>
          </p:cNvPr>
          <p:cNvSpPr>
            <a:spLocks noGrp="1"/>
          </p:cNvSpPr>
          <p:nvPr>
            <p:ph type="sldNum" sz="quarter" idx="12"/>
          </p:nvPr>
        </p:nvSpPr>
        <p:spPr/>
        <p:txBody>
          <a:bodyPr/>
          <a:lstStyle/>
          <a:p>
            <a:fld id="{B50FA0FA-4C5D-4AE1-9D0D-CCB04B6D5846}" type="slidenum">
              <a:rPr lang="es-MX" smtClean="0"/>
              <a:t>10</a:t>
            </a:fld>
            <a:endParaRPr lang="es-MX"/>
          </a:p>
        </p:txBody>
      </p:sp>
      <p:grpSp>
        <p:nvGrpSpPr>
          <p:cNvPr id="6" name="16 Grupo">
            <a:extLst>
              <a:ext uri="{FF2B5EF4-FFF2-40B4-BE49-F238E27FC236}">
                <a16:creationId xmlns:a16="http://schemas.microsoft.com/office/drawing/2014/main" xmlns="" id="{BE084BE7-E791-41D7-85CA-740CF9BB22DA}"/>
              </a:ext>
            </a:extLst>
          </p:cNvPr>
          <p:cNvGrpSpPr/>
          <p:nvPr/>
        </p:nvGrpSpPr>
        <p:grpSpPr>
          <a:xfrm>
            <a:off x="0" y="0"/>
            <a:ext cx="12161520" cy="731520"/>
            <a:chOff x="0" y="0"/>
            <a:chExt cx="17757741" cy="1588560"/>
          </a:xfrm>
        </p:grpSpPr>
        <p:pic>
          <p:nvPicPr>
            <p:cNvPr id="9" name="Picture 2" descr="Resultado de imagen para ecuador y sus regiones">
              <a:extLst>
                <a:ext uri="{FF2B5EF4-FFF2-40B4-BE49-F238E27FC236}">
                  <a16:creationId xmlns:a16="http://schemas.microsoft.com/office/drawing/2014/main" xmlns="" id="{0679A97D-CE65-4116-A199-868571BAC9F1}"/>
                </a:ext>
              </a:extLst>
            </p:cNvPr>
            <p:cNvPicPr>
              <a:picLocks noChangeAspect="1" noChangeArrowheads="1"/>
            </p:cNvPicPr>
            <p:nvPr/>
          </p:nvPicPr>
          <p:blipFill>
            <a:blip r:embed="rId3"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10" name="Picture 3" descr="Imagen relacionada">
              <a:extLst>
                <a:ext uri="{FF2B5EF4-FFF2-40B4-BE49-F238E27FC236}">
                  <a16:creationId xmlns:a16="http://schemas.microsoft.com/office/drawing/2014/main" xmlns="" id="{9DE0B5A0-25F9-45AF-822E-6E04216BF4BB}"/>
                </a:ext>
              </a:extLst>
            </p:cNvPr>
            <p:cNvPicPr>
              <a:picLocks noChangeAspect="1" noChangeArrowheads="1"/>
            </p:cNvPicPr>
            <p:nvPr/>
          </p:nvPicPr>
          <p:blipFill>
            <a:blip r:embed="rId4"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1" name="Picture 4">
              <a:extLst>
                <a:ext uri="{FF2B5EF4-FFF2-40B4-BE49-F238E27FC236}">
                  <a16:creationId xmlns:a16="http://schemas.microsoft.com/office/drawing/2014/main" xmlns="" id="{EB56898F-FCE3-4CAD-A061-FEAB8078E131}"/>
                </a:ext>
              </a:extLst>
            </p:cNvPr>
            <p:cNvPicPr>
              <a:picLocks noChangeAspect="1" noChangeArrowheads="1"/>
            </p:cNvPicPr>
            <p:nvPr/>
          </p:nvPicPr>
          <p:blipFill>
            <a:blip r:embed="rId5"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2" name="Picture 5" descr="Resultado de imagen para ecuador y sus regiones">
              <a:extLst>
                <a:ext uri="{FF2B5EF4-FFF2-40B4-BE49-F238E27FC236}">
                  <a16:creationId xmlns:a16="http://schemas.microsoft.com/office/drawing/2014/main" xmlns="" id="{BE217D1D-773E-4450-A596-5B931F8C3C20}"/>
                </a:ext>
              </a:extLst>
            </p:cNvPr>
            <p:cNvPicPr>
              <a:picLocks noChangeAspect="1" noChangeArrowheads="1"/>
            </p:cNvPicPr>
            <p:nvPr/>
          </p:nvPicPr>
          <p:blipFill>
            <a:blip r:embed="rId6"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3" name="Picture 6" descr="Resultado de imagen para sierra ecuador">
              <a:extLst>
                <a:ext uri="{FF2B5EF4-FFF2-40B4-BE49-F238E27FC236}">
                  <a16:creationId xmlns:a16="http://schemas.microsoft.com/office/drawing/2014/main" xmlns="" id="{012D808F-0155-4502-86B3-37231ADAC0FD}"/>
                </a:ext>
              </a:extLst>
            </p:cNvPr>
            <p:cNvPicPr>
              <a:picLocks noChangeAspect="1" noChangeArrowheads="1"/>
            </p:cNvPicPr>
            <p:nvPr/>
          </p:nvPicPr>
          <p:blipFill>
            <a:blip r:embed="rId7"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4" name="Picture 7" descr="Resultado de imagen para mitad del mundo">
              <a:extLst>
                <a:ext uri="{FF2B5EF4-FFF2-40B4-BE49-F238E27FC236}">
                  <a16:creationId xmlns:a16="http://schemas.microsoft.com/office/drawing/2014/main" xmlns="" id="{4E131027-9CA6-4F95-88C0-EE6B5184AACB}"/>
                </a:ext>
              </a:extLst>
            </p:cNvPr>
            <p:cNvPicPr>
              <a:picLocks noChangeAspect="1" noChangeArrowheads="1"/>
            </p:cNvPicPr>
            <p:nvPr/>
          </p:nvPicPr>
          <p:blipFill>
            <a:blip r:embed="rId8"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5" name="Picture 8" descr="Resultado de imagen para oriente ecuatoriano">
              <a:extLst>
                <a:ext uri="{FF2B5EF4-FFF2-40B4-BE49-F238E27FC236}">
                  <a16:creationId xmlns:a16="http://schemas.microsoft.com/office/drawing/2014/main" xmlns="" id="{DEB5660B-7894-435C-B85B-CA7685A3C040}"/>
                </a:ext>
              </a:extLst>
            </p:cNvPr>
            <p:cNvPicPr>
              <a:picLocks noChangeAspect="1" noChangeArrowheads="1"/>
            </p:cNvPicPr>
            <p:nvPr/>
          </p:nvPicPr>
          <p:blipFill>
            <a:blip r:embed="rId9"/>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6" name="Picture 9" descr="Resultado de imagen para oriente ecuatoriano">
              <a:extLst>
                <a:ext uri="{FF2B5EF4-FFF2-40B4-BE49-F238E27FC236}">
                  <a16:creationId xmlns:a16="http://schemas.microsoft.com/office/drawing/2014/main" xmlns="" id="{394CF99D-4221-48E4-8C17-2618D8E16078}"/>
                </a:ext>
              </a:extLst>
            </p:cNvPr>
            <p:cNvPicPr>
              <a:picLocks noChangeAspect="1" noChangeArrowheads="1"/>
            </p:cNvPicPr>
            <p:nvPr/>
          </p:nvPicPr>
          <p:blipFill>
            <a:blip r:embed="rId10"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715689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6F4A39-9D08-4503-89CD-5B5DDFE3F268}"/>
              </a:ext>
            </a:extLst>
          </p:cNvPr>
          <p:cNvSpPr>
            <a:spLocks noGrp="1"/>
          </p:cNvSpPr>
          <p:nvPr>
            <p:ph type="title"/>
          </p:nvPr>
        </p:nvSpPr>
        <p:spPr>
          <a:xfrm>
            <a:off x="0" y="798434"/>
            <a:ext cx="12192000" cy="974619"/>
          </a:xfrm>
        </p:spPr>
        <p:txBody>
          <a:bodyPr>
            <a:normAutofit fontScale="90000"/>
          </a:bodyPr>
          <a:lstStyle/>
          <a:p>
            <a:r>
              <a:rPr lang="es-ES_tradnl" b="1" dirty="0">
                <a:solidFill>
                  <a:schemeClr val="accent1">
                    <a:lumMod val="50000"/>
                  </a:schemeClr>
                </a:solidFill>
                <a:latin typeface="Calibri" pitchFamily="34" charset="0"/>
                <a:cs typeface="Arial Hebrew" charset="-79"/>
              </a:rPr>
              <a:t>EXPORTACIONES</a:t>
            </a:r>
            <a:r>
              <a:rPr lang="es-ES_tradnl" sz="4000" b="1" dirty="0">
                <a:solidFill>
                  <a:schemeClr val="accent1">
                    <a:lumMod val="50000"/>
                  </a:schemeClr>
                </a:solidFill>
                <a:latin typeface="Calibri" pitchFamily="34" charset="0"/>
                <a:cs typeface="Arial Hebrew" charset="-79"/>
              </a:rPr>
              <a:t> </a:t>
            </a:r>
            <a:br>
              <a:rPr lang="es-ES_tradnl" sz="4000" b="1" dirty="0">
                <a:solidFill>
                  <a:schemeClr val="accent1">
                    <a:lumMod val="50000"/>
                  </a:schemeClr>
                </a:solidFill>
                <a:latin typeface="Calibri" pitchFamily="34" charset="0"/>
                <a:cs typeface="Arial Hebrew" charset="-79"/>
              </a:rPr>
            </a:br>
            <a:r>
              <a:rPr lang="es-ES_tradnl" sz="3300" b="1" dirty="0">
                <a:solidFill>
                  <a:schemeClr val="tx1">
                    <a:lumMod val="50000"/>
                    <a:lumOff val="50000"/>
                  </a:schemeClr>
                </a:solidFill>
                <a:latin typeface="Calibri" pitchFamily="34" charset="0"/>
                <a:cs typeface="Arial Hebrew" charset="-79"/>
              </a:rPr>
              <a:t>Evolución de exportaciones ecuatorianas -millones de USD-</a:t>
            </a:r>
            <a:endParaRPr lang="es-MX" sz="3300" dirty="0"/>
          </a:p>
        </p:txBody>
      </p:sp>
      <p:sp>
        <p:nvSpPr>
          <p:cNvPr id="5" name="2 CuadroTexto">
            <a:extLst>
              <a:ext uri="{FF2B5EF4-FFF2-40B4-BE49-F238E27FC236}">
                <a16:creationId xmlns:a16="http://schemas.microsoft.com/office/drawing/2014/main" xmlns="" id="{5B3810A9-5414-49C1-8957-1B30A3D75761}"/>
              </a:ext>
            </a:extLst>
          </p:cNvPr>
          <p:cNvSpPr txBox="1"/>
          <p:nvPr/>
        </p:nvSpPr>
        <p:spPr>
          <a:xfrm>
            <a:off x="-20053" y="6411724"/>
            <a:ext cx="2753587" cy="446276"/>
          </a:xfrm>
          <a:prstGeom prst="rect">
            <a:avLst/>
          </a:prstGeom>
          <a:noFill/>
        </p:spPr>
        <p:txBody>
          <a:bodyPr wrap="square">
            <a:spAutoFit/>
          </a:bodyPr>
          <a:lstStyle/>
          <a:p>
            <a:pPr eaLnBrk="1" hangingPunct="1">
              <a:defRPr/>
            </a:pPr>
            <a:r>
              <a:rPr lang="es-ES" sz="1100" b="1" dirty="0">
                <a:solidFill>
                  <a:prstClr val="black"/>
                </a:solidFill>
              </a:rPr>
              <a:t>Fuente: </a:t>
            </a:r>
            <a:r>
              <a:rPr lang="es-ES" sz="1100" dirty="0">
                <a:solidFill>
                  <a:prstClr val="black"/>
                </a:solidFill>
              </a:rPr>
              <a:t>BCE</a:t>
            </a:r>
          </a:p>
          <a:p>
            <a:pPr eaLnBrk="1" hangingPunct="1">
              <a:defRPr/>
            </a:pPr>
            <a:endParaRPr lang="es-ES" sz="100" dirty="0">
              <a:solidFill>
                <a:prstClr val="black"/>
              </a:solidFill>
            </a:endParaRPr>
          </a:p>
          <a:p>
            <a:pPr eaLnBrk="1" hangingPunct="1">
              <a:defRPr/>
            </a:pPr>
            <a:r>
              <a:rPr lang="es-ES" sz="1100" b="1" dirty="0">
                <a:solidFill>
                  <a:prstClr val="black"/>
                </a:solidFill>
              </a:rPr>
              <a:t>Elaborado por: </a:t>
            </a:r>
            <a:r>
              <a:rPr lang="es-ES" sz="1100" dirty="0">
                <a:solidFill>
                  <a:prstClr val="black"/>
                </a:solidFill>
              </a:rPr>
              <a:t>CGEPMI </a:t>
            </a:r>
          </a:p>
        </p:txBody>
      </p:sp>
      <p:graphicFrame>
        <p:nvGraphicFramePr>
          <p:cNvPr id="6" name="1 Gráfico">
            <a:extLst>
              <a:ext uri="{FF2B5EF4-FFF2-40B4-BE49-F238E27FC236}">
                <a16:creationId xmlns:a16="http://schemas.microsoft.com/office/drawing/2014/main" xmlns="" id="{296EABE2-7274-4D73-8365-117A89B83872}"/>
              </a:ext>
            </a:extLst>
          </p:cNvPr>
          <p:cNvGraphicFramePr/>
          <p:nvPr>
            <p:extLst>
              <p:ext uri="{D42A27DB-BD31-4B8C-83A1-F6EECF244321}">
                <p14:modId xmlns:p14="http://schemas.microsoft.com/office/powerpoint/2010/main" val="3267018734"/>
              </p:ext>
            </p:extLst>
          </p:nvPr>
        </p:nvGraphicFramePr>
        <p:xfrm>
          <a:off x="330859" y="1897828"/>
          <a:ext cx="8686800" cy="4389120"/>
        </p:xfrm>
        <a:graphic>
          <a:graphicData uri="http://schemas.openxmlformats.org/drawingml/2006/chart">
            <c:chart xmlns:c="http://schemas.openxmlformats.org/drawingml/2006/chart" xmlns:r="http://schemas.openxmlformats.org/officeDocument/2006/relationships" r:id="rId2"/>
          </a:graphicData>
        </a:graphic>
      </p:graphicFrame>
      <p:sp>
        <p:nvSpPr>
          <p:cNvPr id="7" name="23 CuadroTexto">
            <a:extLst>
              <a:ext uri="{FF2B5EF4-FFF2-40B4-BE49-F238E27FC236}">
                <a16:creationId xmlns:a16="http://schemas.microsoft.com/office/drawing/2014/main" xmlns="" id="{118B1DB4-A3AF-48B0-A3C7-CD8C948B9CDE}"/>
              </a:ext>
            </a:extLst>
          </p:cNvPr>
          <p:cNvSpPr txBox="1"/>
          <p:nvPr/>
        </p:nvSpPr>
        <p:spPr>
          <a:xfrm>
            <a:off x="9252246" y="2245729"/>
            <a:ext cx="2658388" cy="3693319"/>
          </a:xfrm>
          <a:prstGeom prst="rect">
            <a:avLst/>
          </a:prstGeom>
          <a:noFill/>
        </p:spPr>
        <p:txBody>
          <a:bodyPr wrap="square" rtlCol="0">
            <a:spAutoFit/>
          </a:bodyPr>
          <a:lstStyle/>
          <a:p>
            <a:pPr algn="just"/>
            <a:endParaRPr lang="es-EC" dirty="0"/>
          </a:p>
          <a:p>
            <a:pPr algn="just"/>
            <a:r>
              <a:rPr lang="es-EC" dirty="0"/>
              <a:t>Durante el primer quimestre de 2018, el Ecuador potenció sus exportaciones no petroleras, particularmente de los productos:  banano, plátano, camarón, atún y pescado (</a:t>
            </a:r>
            <a:r>
              <a:rPr lang="es-EC" b="1" dirty="0"/>
              <a:t>54,4%</a:t>
            </a:r>
            <a:r>
              <a:rPr lang="es-EC" dirty="0"/>
              <a:t> del total de las exportaciones no petroleras).</a:t>
            </a:r>
          </a:p>
        </p:txBody>
      </p:sp>
      <p:cxnSp>
        <p:nvCxnSpPr>
          <p:cNvPr id="9" name="Conector recto 8">
            <a:extLst>
              <a:ext uri="{FF2B5EF4-FFF2-40B4-BE49-F238E27FC236}">
                <a16:creationId xmlns:a16="http://schemas.microsoft.com/office/drawing/2014/main" xmlns="" id="{938D9416-3984-46E4-ACA3-E4B0F248D6A9}"/>
              </a:ext>
            </a:extLst>
          </p:cNvPr>
          <p:cNvCxnSpPr/>
          <p:nvPr/>
        </p:nvCxnSpPr>
        <p:spPr>
          <a:xfrm>
            <a:off x="6303905" y="2516417"/>
            <a:ext cx="0" cy="2759242"/>
          </a:xfrm>
          <a:prstGeom prst="line">
            <a:avLst/>
          </a:prstGeom>
        </p:spPr>
        <p:style>
          <a:lnRef idx="1">
            <a:schemeClr val="accent2"/>
          </a:lnRef>
          <a:fillRef idx="0">
            <a:schemeClr val="accent2"/>
          </a:fillRef>
          <a:effectRef idx="0">
            <a:schemeClr val="accent2"/>
          </a:effectRef>
          <a:fontRef idx="minor">
            <a:schemeClr val="tx1"/>
          </a:fontRef>
        </p:style>
      </p:cxnSp>
      <p:sp>
        <p:nvSpPr>
          <p:cNvPr id="10" name="Marcador de número de diapositiva 9">
            <a:extLst>
              <a:ext uri="{FF2B5EF4-FFF2-40B4-BE49-F238E27FC236}">
                <a16:creationId xmlns:a16="http://schemas.microsoft.com/office/drawing/2014/main" xmlns="" id="{F5227595-858A-4AEC-819B-EBEC884F15D3}"/>
              </a:ext>
            </a:extLst>
          </p:cNvPr>
          <p:cNvSpPr>
            <a:spLocks noGrp="1"/>
          </p:cNvSpPr>
          <p:nvPr>
            <p:ph type="sldNum" sz="quarter" idx="12"/>
          </p:nvPr>
        </p:nvSpPr>
        <p:spPr/>
        <p:txBody>
          <a:bodyPr/>
          <a:lstStyle/>
          <a:p>
            <a:fld id="{B50FA0FA-4C5D-4AE1-9D0D-CCB04B6D5846}" type="slidenum">
              <a:rPr lang="es-MX" smtClean="0"/>
              <a:t>11</a:t>
            </a:fld>
            <a:endParaRPr lang="es-MX"/>
          </a:p>
        </p:txBody>
      </p:sp>
      <p:grpSp>
        <p:nvGrpSpPr>
          <p:cNvPr id="8" name="16 Grupo">
            <a:extLst>
              <a:ext uri="{FF2B5EF4-FFF2-40B4-BE49-F238E27FC236}">
                <a16:creationId xmlns:a16="http://schemas.microsoft.com/office/drawing/2014/main" xmlns="" id="{EB147921-3017-41E6-B636-E021160789FE}"/>
              </a:ext>
            </a:extLst>
          </p:cNvPr>
          <p:cNvGrpSpPr/>
          <p:nvPr/>
        </p:nvGrpSpPr>
        <p:grpSpPr>
          <a:xfrm>
            <a:off x="0" y="0"/>
            <a:ext cx="12161520" cy="731520"/>
            <a:chOff x="0" y="0"/>
            <a:chExt cx="17757741" cy="1588560"/>
          </a:xfrm>
        </p:grpSpPr>
        <p:pic>
          <p:nvPicPr>
            <p:cNvPr id="11" name="Picture 2" descr="Resultado de imagen para ecuador y sus regiones">
              <a:extLst>
                <a:ext uri="{FF2B5EF4-FFF2-40B4-BE49-F238E27FC236}">
                  <a16:creationId xmlns:a16="http://schemas.microsoft.com/office/drawing/2014/main" xmlns="" id="{88CB25FC-DA85-47E3-8031-D4B02C8ACEB8}"/>
                </a:ext>
              </a:extLst>
            </p:cNvPr>
            <p:cNvPicPr>
              <a:picLocks noChangeAspect="1" noChangeArrowheads="1"/>
            </p:cNvPicPr>
            <p:nvPr/>
          </p:nvPicPr>
          <p:blipFill>
            <a:blip r:embed="rId3"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12" name="Picture 3" descr="Imagen relacionada">
              <a:extLst>
                <a:ext uri="{FF2B5EF4-FFF2-40B4-BE49-F238E27FC236}">
                  <a16:creationId xmlns:a16="http://schemas.microsoft.com/office/drawing/2014/main" xmlns="" id="{0724ABA6-B202-4006-A1A3-10227B276D2F}"/>
                </a:ext>
              </a:extLst>
            </p:cNvPr>
            <p:cNvPicPr>
              <a:picLocks noChangeAspect="1" noChangeArrowheads="1"/>
            </p:cNvPicPr>
            <p:nvPr/>
          </p:nvPicPr>
          <p:blipFill>
            <a:blip r:embed="rId4"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3" name="Picture 4">
              <a:extLst>
                <a:ext uri="{FF2B5EF4-FFF2-40B4-BE49-F238E27FC236}">
                  <a16:creationId xmlns:a16="http://schemas.microsoft.com/office/drawing/2014/main" xmlns="" id="{A2A200EB-920C-42FB-9655-A2F698315FFE}"/>
                </a:ext>
              </a:extLst>
            </p:cNvPr>
            <p:cNvPicPr>
              <a:picLocks noChangeAspect="1" noChangeArrowheads="1"/>
            </p:cNvPicPr>
            <p:nvPr/>
          </p:nvPicPr>
          <p:blipFill>
            <a:blip r:embed="rId5"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4" name="Picture 5" descr="Resultado de imagen para ecuador y sus regiones">
              <a:extLst>
                <a:ext uri="{FF2B5EF4-FFF2-40B4-BE49-F238E27FC236}">
                  <a16:creationId xmlns:a16="http://schemas.microsoft.com/office/drawing/2014/main" xmlns="" id="{1F0686EF-CE5E-4954-A3CF-F5D51547E2A8}"/>
                </a:ext>
              </a:extLst>
            </p:cNvPr>
            <p:cNvPicPr>
              <a:picLocks noChangeAspect="1" noChangeArrowheads="1"/>
            </p:cNvPicPr>
            <p:nvPr/>
          </p:nvPicPr>
          <p:blipFill>
            <a:blip r:embed="rId6"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5" name="Picture 6" descr="Resultado de imagen para sierra ecuador">
              <a:extLst>
                <a:ext uri="{FF2B5EF4-FFF2-40B4-BE49-F238E27FC236}">
                  <a16:creationId xmlns:a16="http://schemas.microsoft.com/office/drawing/2014/main" xmlns="" id="{6796F042-4897-4051-B07C-308C54B69EA6}"/>
                </a:ext>
              </a:extLst>
            </p:cNvPr>
            <p:cNvPicPr>
              <a:picLocks noChangeAspect="1" noChangeArrowheads="1"/>
            </p:cNvPicPr>
            <p:nvPr/>
          </p:nvPicPr>
          <p:blipFill>
            <a:blip r:embed="rId7"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6" name="Picture 7" descr="Resultado de imagen para mitad del mundo">
              <a:extLst>
                <a:ext uri="{FF2B5EF4-FFF2-40B4-BE49-F238E27FC236}">
                  <a16:creationId xmlns:a16="http://schemas.microsoft.com/office/drawing/2014/main" xmlns="" id="{1F5E7F28-73DA-4010-A34E-6499A3D12016}"/>
                </a:ext>
              </a:extLst>
            </p:cNvPr>
            <p:cNvPicPr>
              <a:picLocks noChangeAspect="1" noChangeArrowheads="1"/>
            </p:cNvPicPr>
            <p:nvPr/>
          </p:nvPicPr>
          <p:blipFill>
            <a:blip r:embed="rId8"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7" name="Picture 8" descr="Resultado de imagen para oriente ecuatoriano">
              <a:extLst>
                <a:ext uri="{FF2B5EF4-FFF2-40B4-BE49-F238E27FC236}">
                  <a16:creationId xmlns:a16="http://schemas.microsoft.com/office/drawing/2014/main" xmlns="" id="{2AA6BD5F-5A29-4F86-9EBA-387D8FF35A65}"/>
                </a:ext>
              </a:extLst>
            </p:cNvPr>
            <p:cNvPicPr>
              <a:picLocks noChangeAspect="1" noChangeArrowheads="1"/>
            </p:cNvPicPr>
            <p:nvPr/>
          </p:nvPicPr>
          <p:blipFill>
            <a:blip r:embed="rId9"/>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8" name="Picture 9" descr="Resultado de imagen para oriente ecuatoriano">
              <a:extLst>
                <a:ext uri="{FF2B5EF4-FFF2-40B4-BE49-F238E27FC236}">
                  <a16:creationId xmlns:a16="http://schemas.microsoft.com/office/drawing/2014/main" xmlns="" id="{1209BDBD-9206-4125-9DAA-CB9CF8D3F6A0}"/>
                </a:ext>
              </a:extLst>
            </p:cNvPr>
            <p:cNvPicPr>
              <a:picLocks noChangeAspect="1" noChangeArrowheads="1"/>
            </p:cNvPicPr>
            <p:nvPr/>
          </p:nvPicPr>
          <p:blipFill>
            <a:blip r:embed="rId10"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25478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6700" y="759083"/>
            <a:ext cx="12198220" cy="646331"/>
          </a:xfrm>
          <a:prstGeom prst="rect">
            <a:avLst/>
          </a:prstGeom>
        </p:spPr>
        <p:txBody>
          <a:bodyPr wrap="square">
            <a:spAutoFit/>
          </a:bodyPr>
          <a:lstStyle/>
          <a:p>
            <a:r>
              <a:rPr lang="es-EC" sz="3600" b="1" dirty="0">
                <a:solidFill>
                  <a:schemeClr val="accent1">
                    <a:lumMod val="50000"/>
                  </a:schemeClr>
                </a:solidFill>
                <a:latin typeface="Calibri" pitchFamily="34" charset="0"/>
                <a:ea typeface="+mj-ea"/>
                <a:cs typeface="Arial Hebrew" charset="-79"/>
              </a:rPr>
              <a:t>Principales Productos no petroleros Exportados por Ecuador</a:t>
            </a:r>
          </a:p>
        </p:txBody>
      </p:sp>
      <p:sp>
        <p:nvSpPr>
          <p:cNvPr id="2" name="Rectángulo 1"/>
          <p:cNvSpPr/>
          <p:nvPr/>
        </p:nvSpPr>
        <p:spPr>
          <a:xfrm>
            <a:off x="1793324" y="1297305"/>
            <a:ext cx="4270913" cy="1015663"/>
          </a:xfrm>
          <a:prstGeom prst="rect">
            <a:avLst/>
          </a:prstGeom>
        </p:spPr>
        <p:txBody>
          <a:bodyPr wrap="none">
            <a:spAutoFit/>
          </a:bodyPr>
          <a:lstStyle/>
          <a:p>
            <a:r>
              <a:rPr lang="es-EC" sz="2000" b="0" i="0" u="sng" strike="noStrike" dirty="0">
                <a:solidFill>
                  <a:srgbClr val="000000"/>
                </a:solidFill>
                <a:effectLst/>
                <a:latin typeface="Calibri" panose="020F0502020204030204" pitchFamily="34" charset="0"/>
              </a:rPr>
              <a:t>Banano</a:t>
            </a:r>
          </a:p>
          <a:p>
            <a:r>
              <a:rPr lang="es-EC" sz="2000" b="1" dirty="0">
                <a:solidFill>
                  <a:srgbClr val="000000"/>
                </a:solidFill>
                <a:latin typeface="Calibri" panose="020F0502020204030204" pitchFamily="34" charset="0"/>
              </a:rPr>
              <a:t>2017: </a:t>
            </a:r>
            <a:r>
              <a:rPr lang="es-EC" sz="2000" dirty="0">
                <a:solidFill>
                  <a:srgbClr val="000000"/>
                </a:solidFill>
                <a:latin typeface="Calibri" panose="020F0502020204030204" pitchFamily="34" charset="0"/>
              </a:rPr>
              <a:t>USD 2.958 Millones</a:t>
            </a:r>
          </a:p>
          <a:p>
            <a:r>
              <a:rPr lang="es-EC" sz="2000" b="1" dirty="0">
                <a:solidFill>
                  <a:srgbClr val="000000"/>
                </a:solidFill>
                <a:latin typeface="Calibri" panose="020F0502020204030204" pitchFamily="34" charset="0"/>
              </a:rPr>
              <a:t>2018 (Ene-</a:t>
            </a:r>
            <a:r>
              <a:rPr lang="es-EC" sz="2000" b="1" dirty="0" err="1">
                <a:solidFill>
                  <a:srgbClr val="000000"/>
                </a:solidFill>
                <a:latin typeface="Calibri" panose="020F0502020204030204" pitchFamily="34" charset="0"/>
              </a:rPr>
              <a:t>May</a:t>
            </a:r>
            <a:r>
              <a:rPr lang="es-EC" sz="2000" b="1" dirty="0">
                <a:solidFill>
                  <a:srgbClr val="000000"/>
                </a:solidFill>
                <a:latin typeface="Calibri" panose="020F0502020204030204" pitchFamily="34" charset="0"/>
              </a:rPr>
              <a:t>): </a:t>
            </a:r>
            <a:r>
              <a:rPr lang="es-EC" sz="2000" dirty="0">
                <a:solidFill>
                  <a:srgbClr val="000000"/>
                </a:solidFill>
                <a:latin typeface="Calibri" panose="020F0502020204030204" pitchFamily="34" charset="0"/>
              </a:rPr>
              <a:t>USD 1.405 Millones</a:t>
            </a:r>
            <a:r>
              <a:rPr lang="es-EC" sz="2000" dirty="0"/>
              <a:t>  </a:t>
            </a:r>
          </a:p>
        </p:txBody>
      </p:sp>
      <p:pic>
        <p:nvPicPr>
          <p:cNvPr id="3" name="Imagen 2"/>
          <p:cNvPicPr>
            <a:picLocks noChangeAspect="1"/>
          </p:cNvPicPr>
          <p:nvPr/>
        </p:nvPicPr>
        <p:blipFill rotWithShape="1">
          <a:blip r:embed="rId2"/>
          <a:srcRect l="3511" t="7895" r="4113" b="12105"/>
          <a:stretch/>
        </p:blipFill>
        <p:spPr>
          <a:xfrm>
            <a:off x="330886" y="1297305"/>
            <a:ext cx="1462438" cy="908050"/>
          </a:xfrm>
          <a:prstGeom prst="rect">
            <a:avLst/>
          </a:prstGeom>
        </p:spPr>
      </p:pic>
      <p:pic>
        <p:nvPicPr>
          <p:cNvPr id="4" name="Imagen 3"/>
          <p:cNvPicPr>
            <a:picLocks noChangeAspect="1"/>
          </p:cNvPicPr>
          <p:nvPr/>
        </p:nvPicPr>
        <p:blipFill>
          <a:blip r:embed="rId3"/>
          <a:stretch>
            <a:fillRect/>
          </a:stretch>
        </p:blipFill>
        <p:spPr>
          <a:xfrm>
            <a:off x="71599" y="2464554"/>
            <a:ext cx="1981012" cy="1313497"/>
          </a:xfrm>
          <a:prstGeom prst="rect">
            <a:avLst/>
          </a:prstGeom>
        </p:spPr>
      </p:pic>
      <p:sp>
        <p:nvSpPr>
          <p:cNvPr id="9" name="Rectángulo 8"/>
          <p:cNvSpPr/>
          <p:nvPr/>
        </p:nvSpPr>
        <p:spPr>
          <a:xfrm>
            <a:off x="1793323" y="2657613"/>
            <a:ext cx="4270913" cy="1015663"/>
          </a:xfrm>
          <a:prstGeom prst="rect">
            <a:avLst/>
          </a:prstGeom>
        </p:spPr>
        <p:txBody>
          <a:bodyPr wrap="none">
            <a:spAutoFit/>
          </a:bodyPr>
          <a:lstStyle/>
          <a:p>
            <a:r>
              <a:rPr lang="es-EC" sz="2000" b="0" i="0" u="sng" strike="noStrike" dirty="0">
                <a:solidFill>
                  <a:srgbClr val="000000"/>
                </a:solidFill>
                <a:effectLst/>
                <a:latin typeface="Calibri" panose="020F0502020204030204" pitchFamily="34" charset="0"/>
              </a:rPr>
              <a:t>Camarones</a:t>
            </a:r>
          </a:p>
          <a:p>
            <a:r>
              <a:rPr lang="es-EC" sz="2000" b="1" dirty="0">
                <a:solidFill>
                  <a:srgbClr val="000000"/>
                </a:solidFill>
                <a:latin typeface="Calibri" panose="020F0502020204030204" pitchFamily="34" charset="0"/>
              </a:rPr>
              <a:t>2017: </a:t>
            </a:r>
            <a:r>
              <a:rPr lang="es-EC" sz="2000" dirty="0">
                <a:solidFill>
                  <a:srgbClr val="000000"/>
                </a:solidFill>
                <a:latin typeface="Calibri" panose="020F0502020204030204" pitchFamily="34" charset="0"/>
              </a:rPr>
              <a:t>USD 3.038 Millones</a:t>
            </a:r>
          </a:p>
          <a:p>
            <a:r>
              <a:rPr lang="es-EC" sz="2000" b="1" dirty="0">
                <a:solidFill>
                  <a:srgbClr val="000000"/>
                </a:solidFill>
                <a:latin typeface="Calibri" panose="020F0502020204030204" pitchFamily="34" charset="0"/>
              </a:rPr>
              <a:t>2018 (Ene-</a:t>
            </a:r>
            <a:r>
              <a:rPr lang="es-EC" sz="2000" b="1" dirty="0" err="1">
                <a:solidFill>
                  <a:srgbClr val="000000"/>
                </a:solidFill>
                <a:latin typeface="Calibri" panose="020F0502020204030204" pitchFamily="34" charset="0"/>
              </a:rPr>
              <a:t>May</a:t>
            </a:r>
            <a:r>
              <a:rPr lang="es-EC" sz="2000" b="1" dirty="0">
                <a:solidFill>
                  <a:srgbClr val="000000"/>
                </a:solidFill>
                <a:latin typeface="Calibri" panose="020F0502020204030204" pitchFamily="34" charset="0"/>
              </a:rPr>
              <a:t>): </a:t>
            </a:r>
            <a:r>
              <a:rPr lang="es-EC" sz="2000" dirty="0">
                <a:solidFill>
                  <a:srgbClr val="000000"/>
                </a:solidFill>
                <a:latin typeface="Calibri" panose="020F0502020204030204" pitchFamily="34" charset="0"/>
              </a:rPr>
              <a:t>USD 1.387 Millones</a:t>
            </a:r>
            <a:r>
              <a:rPr lang="es-EC" sz="2000" dirty="0"/>
              <a:t>  </a:t>
            </a:r>
          </a:p>
        </p:txBody>
      </p:sp>
      <p:sp>
        <p:nvSpPr>
          <p:cNvPr id="10" name="Rectángulo 9"/>
          <p:cNvSpPr/>
          <p:nvPr/>
        </p:nvSpPr>
        <p:spPr>
          <a:xfrm>
            <a:off x="1793322" y="3971110"/>
            <a:ext cx="3947106" cy="1015663"/>
          </a:xfrm>
          <a:prstGeom prst="rect">
            <a:avLst/>
          </a:prstGeom>
        </p:spPr>
        <p:txBody>
          <a:bodyPr wrap="none">
            <a:spAutoFit/>
          </a:bodyPr>
          <a:lstStyle/>
          <a:p>
            <a:r>
              <a:rPr lang="es-EC" sz="2000" b="0" i="0" u="sng" strike="noStrike" dirty="0">
                <a:solidFill>
                  <a:srgbClr val="000000"/>
                </a:solidFill>
                <a:effectLst/>
                <a:latin typeface="Calibri" panose="020F0502020204030204" pitchFamily="34" charset="0"/>
              </a:rPr>
              <a:t>Enlatados de Pescado </a:t>
            </a:r>
          </a:p>
          <a:p>
            <a:r>
              <a:rPr lang="es-EC" sz="2000" b="1" dirty="0">
                <a:solidFill>
                  <a:srgbClr val="000000"/>
                </a:solidFill>
                <a:latin typeface="Calibri" panose="020F0502020204030204" pitchFamily="34" charset="0"/>
              </a:rPr>
              <a:t>2017: </a:t>
            </a:r>
            <a:r>
              <a:rPr lang="es-EC" sz="2000" dirty="0">
                <a:solidFill>
                  <a:srgbClr val="000000"/>
                </a:solidFill>
                <a:latin typeface="Calibri" panose="020F0502020204030204" pitchFamily="34" charset="0"/>
              </a:rPr>
              <a:t>USD 1.171 Millones</a:t>
            </a:r>
          </a:p>
          <a:p>
            <a:r>
              <a:rPr lang="es-EC" sz="2000" b="1" dirty="0">
                <a:solidFill>
                  <a:srgbClr val="000000"/>
                </a:solidFill>
                <a:latin typeface="Calibri" panose="020F0502020204030204" pitchFamily="34" charset="0"/>
              </a:rPr>
              <a:t>2018 (Ene-</a:t>
            </a:r>
            <a:r>
              <a:rPr lang="es-EC" sz="2000" b="1" dirty="0" err="1">
                <a:solidFill>
                  <a:srgbClr val="000000"/>
                </a:solidFill>
                <a:latin typeface="Calibri" panose="020F0502020204030204" pitchFamily="34" charset="0"/>
              </a:rPr>
              <a:t>May</a:t>
            </a:r>
            <a:r>
              <a:rPr lang="es-EC" sz="2000" b="1" dirty="0">
                <a:solidFill>
                  <a:srgbClr val="000000"/>
                </a:solidFill>
                <a:latin typeface="Calibri" panose="020F0502020204030204" pitchFamily="34" charset="0"/>
              </a:rPr>
              <a:t>): </a:t>
            </a:r>
            <a:r>
              <a:rPr lang="es-EC" sz="2000" dirty="0">
                <a:solidFill>
                  <a:srgbClr val="000000"/>
                </a:solidFill>
                <a:latin typeface="Calibri" panose="020F0502020204030204" pitchFamily="34" charset="0"/>
              </a:rPr>
              <a:t>USD 509 Millones</a:t>
            </a:r>
            <a:r>
              <a:rPr lang="es-EC" sz="2000" dirty="0"/>
              <a:t>  </a:t>
            </a:r>
          </a:p>
        </p:txBody>
      </p:sp>
      <p:pic>
        <p:nvPicPr>
          <p:cNvPr id="11" name="Imagen 10"/>
          <p:cNvPicPr>
            <a:picLocks noChangeAspect="1"/>
          </p:cNvPicPr>
          <p:nvPr/>
        </p:nvPicPr>
        <p:blipFill rotWithShape="1">
          <a:blip r:embed="rId4"/>
          <a:srcRect t="11320" b="17285"/>
          <a:stretch/>
        </p:blipFill>
        <p:spPr>
          <a:xfrm>
            <a:off x="300406" y="4008247"/>
            <a:ext cx="1326833" cy="1165772"/>
          </a:xfrm>
          <a:prstGeom prst="rect">
            <a:avLst/>
          </a:prstGeom>
        </p:spPr>
      </p:pic>
      <p:sp>
        <p:nvSpPr>
          <p:cNvPr id="12" name="Rectángulo 11"/>
          <p:cNvSpPr/>
          <p:nvPr/>
        </p:nvSpPr>
        <p:spPr>
          <a:xfrm>
            <a:off x="1793322" y="5436083"/>
            <a:ext cx="4076950" cy="1015663"/>
          </a:xfrm>
          <a:prstGeom prst="rect">
            <a:avLst/>
          </a:prstGeom>
        </p:spPr>
        <p:txBody>
          <a:bodyPr wrap="none">
            <a:spAutoFit/>
          </a:bodyPr>
          <a:lstStyle/>
          <a:p>
            <a:r>
              <a:rPr lang="es-EC" sz="2000" b="0" i="0" u="sng" strike="noStrike" dirty="0">
                <a:solidFill>
                  <a:srgbClr val="000000"/>
                </a:solidFill>
                <a:effectLst/>
                <a:latin typeface="Calibri" panose="020F0502020204030204" pitchFamily="34" charset="0"/>
              </a:rPr>
              <a:t>Flores Naturales </a:t>
            </a:r>
          </a:p>
          <a:p>
            <a:r>
              <a:rPr lang="es-EC" sz="2000" b="1" dirty="0">
                <a:solidFill>
                  <a:srgbClr val="000000"/>
                </a:solidFill>
                <a:latin typeface="Calibri" panose="020F0502020204030204" pitchFamily="34" charset="0"/>
              </a:rPr>
              <a:t>2017: </a:t>
            </a:r>
            <a:r>
              <a:rPr lang="es-EC" sz="2000" dirty="0">
                <a:solidFill>
                  <a:srgbClr val="000000"/>
                </a:solidFill>
                <a:latin typeface="Calibri" panose="020F0502020204030204" pitchFamily="34" charset="0"/>
              </a:rPr>
              <a:t>USD 881 Millones</a:t>
            </a:r>
          </a:p>
          <a:p>
            <a:r>
              <a:rPr lang="es-EC" sz="2000" b="1" dirty="0">
                <a:solidFill>
                  <a:srgbClr val="000000"/>
                </a:solidFill>
                <a:latin typeface="Calibri" panose="020F0502020204030204" pitchFamily="34" charset="0"/>
              </a:rPr>
              <a:t>2018 (Ene-</a:t>
            </a:r>
            <a:r>
              <a:rPr lang="es-EC" sz="2000" b="1" dirty="0" err="1">
                <a:solidFill>
                  <a:srgbClr val="000000"/>
                </a:solidFill>
                <a:latin typeface="Calibri" panose="020F0502020204030204" pitchFamily="34" charset="0"/>
              </a:rPr>
              <a:t>May</a:t>
            </a:r>
            <a:r>
              <a:rPr lang="es-EC" sz="2000" b="1" dirty="0">
                <a:solidFill>
                  <a:srgbClr val="000000"/>
                </a:solidFill>
                <a:latin typeface="Calibri" panose="020F0502020204030204" pitchFamily="34" charset="0"/>
              </a:rPr>
              <a:t>): </a:t>
            </a:r>
            <a:r>
              <a:rPr lang="es-EC" sz="2000" dirty="0">
                <a:solidFill>
                  <a:srgbClr val="000000"/>
                </a:solidFill>
                <a:latin typeface="Calibri" panose="020F0502020204030204" pitchFamily="34" charset="0"/>
              </a:rPr>
              <a:t>USD 407 Millones</a:t>
            </a:r>
            <a:r>
              <a:rPr lang="es-EC" sz="2000" dirty="0"/>
              <a:t>  </a:t>
            </a:r>
          </a:p>
        </p:txBody>
      </p:sp>
      <p:pic>
        <p:nvPicPr>
          <p:cNvPr id="15" name="Imagen 14"/>
          <p:cNvPicPr>
            <a:picLocks noChangeAspect="1"/>
          </p:cNvPicPr>
          <p:nvPr/>
        </p:nvPicPr>
        <p:blipFill>
          <a:blip r:embed="rId5"/>
          <a:stretch>
            <a:fillRect/>
          </a:stretch>
        </p:blipFill>
        <p:spPr>
          <a:xfrm>
            <a:off x="71599" y="5166675"/>
            <a:ext cx="1554480" cy="1554480"/>
          </a:xfrm>
          <a:prstGeom prst="rect">
            <a:avLst/>
          </a:prstGeom>
        </p:spPr>
      </p:pic>
      <p:sp>
        <p:nvSpPr>
          <p:cNvPr id="16" name="Rectángulo 15"/>
          <p:cNvSpPr/>
          <p:nvPr/>
        </p:nvSpPr>
        <p:spPr>
          <a:xfrm>
            <a:off x="8041724" y="1306903"/>
            <a:ext cx="3947106" cy="1015663"/>
          </a:xfrm>
          <a:prstGeom prst="rect">
            <a:avLst/>
          </a:prstGeom>
        </p:spPr>
        <p:txBody>
          <a:bodyPr wrap="none">
            <a:spAutoFit/>
          </a:bodyPr>
          <a:lstStyle/>
          <a:p>
            <a:r>
              <a:rPr lang="es-EC" sz="2000" b="0" i="0" u="sng" strike="noStrike" dirty="0">
                <a:solidFill>
                  <a:srgbClr val="000000"/>
                </a:solidFill>
                <a:effectLst/>
                <a:latin typeface="Calibri" panose="020F0502020204030204" pitchFamily="34" charset="0"/>
              </a:rPr>
              <a:t>Cacao</a:t>
            </a:r>
          </a:p>
          <a:p>
            <a:r>
              <a:rPr lang="es-EC" sz="2000" b="1" dirty="0">
                <a:solidFill>
                  <a:srgbClr val="000000"/>
                </a:solidFill>
                <a:latin typeface="Calibri" panose="020F0502020204030204" pitchFamily="34" charset="0"/>
              </a:rPr>
              <a:t>2017: </a:t>
            </a:r>
            <a:r>
              <a:rPr lang="es-EC" sz="2000" dirty="0">
                <a:solidFill>
                  <a:srgbClr val="000000"/>
                </a:solidFill>
                <a:latin typeface="Calibri" panose="020F0502020204030204" pitchFamily="34" charset="0"/>
              </a:rPr>
              <a:t>USD 588 Millones</a:t>
            </a:r>
          </a:p>
          <a:p>
            <a:r>
              <a:rPr lang="es-EC" sz="2000" b="1" dirty="0">
                <a:solidFill>
                  <a:srgbClr val="000000"/>
                </a:solidFill>
                <a:latin typeface="Calibri" panose="020F0502020204030204" pitchFamily="34" charset="0"/>
              </a:rPr>
              <a:t>2018 (Ene-</a:t>
            </a:r>
            <a:r>
              <a:rPr lang="es-EC" sz="2000" b="1" dirty="0" err="1">
                <a:solidFill>
                  <a:srgbClr val="000000"/>
                </a:solidFill>
                <a:latin typeface="Calibri" panose="020F0502020204030204" pitchFamily="34" charset="0"/>
              </a:rPr>
              <a:t>May</a:t>
            </a:r>
            <a:r>
              <a:rPr lang="es-EC" sz="2000" b="1" dirty="0">
                <a:solidFill>
                  <a:srgbClr val="000000"/>
                </a:solidFill>
                <a:latin typeface="Calibri" panose="020F0502020204030204" pitchFamily="34" charset="0"/>
              </a:rPr>
              <a:t>): </a:t>
            </a:r>
            <a:r>
              <a:rPr lang="es-EC" sz="2000" dirty="0">
                <a:solidFill>
                  <a:srgbClr val="000000"/>
                </a:solidFill>
                <a:latin typeface="Calibri" panose="020F0502020204030204" pitchFamily="34" charset="0"/>
              </a:rPr>
              <a:t>USD 198 Millones</a:t>
            </a:r>
            <a:r>
              <a:rPr lang="es-EC" sz="2000" dirty="0"/>
              <a:t>  </a:t>
            </a:r>
          </a:p>
        </p:txBody>
      </p:sp>
      <p:pic>
        <p:nvPicPr>
          <p:cNvPr id="17" name="Imagen 16"/>
          <p:cNvPicPr>
            <a:picLocks noChangeAspect="1"/>
          </p:cNvPicPr>
          <p:nvPr/>
        </p:nvPicPr>
        <p:blipFill rotWithShape="1">
          <a:blip r:embed="rId6"/>
          <a:srcRect l="5303" t="9215" r="2064" b="15490"/>
          <a:stretch/>
        </p:blipFill>
        <p:spPr>
          <a:xfrm>
            <a:off x="6469976" y="1306903"/>
            <a:ext cx="1526028" cy="1024466"/>
          </a:xfrm>
          <a:prstGeom prst="rect">
            <a:avLst/>
          </a:prstGeom>
        </p:spPr>
      </p:pic>
      <p:sp>
        <p:nvSpPr>
          <p:cNvPr id="18" name="Rectángulo 17"/>
          <p:cNvSpPr/>
          <p:nvPr/>
        </p:nvSpPr>
        <p:spPr>
          <a:xfrm>
            <a:off x="8041724" y="2613470"/>
            <a:ext cx="3947106" cy="1015663"/>
          </a:xfrm>
          <a:prstGeom prst="rect">
            <a:avLst/>
          </a:prstGeom>
        </p:spPr>
        <p:txBody>
          <a:bodyPr wrap="none">
            <a:spAutoFit/>
          </a:bodyPr>
          <a:lstStyle/>
          <a:p>
            <a:r>
              <a:rPr lang="es-EC" sz="2000" b="0" i="0" u="sng" strike="noStrike" dirty="0">
                <a:solidFill>
                  <a:srgbClr val="000000"/>
                </a:solidFill>
                <a:effectLst/>
                <a:latin typeface="Calibri" panose="020F0502020204030204" pitchFamily="34" charset="0"/>
              </a:rPr>
              <a:t>Extractos Y Aceites Vegetales </a:t>
            </a:r>
          </a:p>
          <a:p>
            <a:r>
              <a:rPr lang="es-EC" sz="2000" b="1" dirty="0">
                <a:solidFill>
                  <a:srgbClr val="000000"/>
                </a:solidFill>
                <a:latin typeface="Calibri" panose="020F0502020204030204" pitchFamily="34" charset="0"/>
              </a:rPr>
              <a:t>2017: </a:t>
            </a:r>
            <a:r>
              <a:rPr lang="es-EC" sz="2000" dirty="0">
                <a:solidFill>
                  <a:srgbClr val="000000"/>
                </a:solidFill>
                <a:latin typeface="Calibri" panose="020F0502020204030204" pitchFamily="34" charset="0"/>
              </a:rPr>
              <a:t>USD 274 Millones</a:t>
            </a:r>
          </a:p>
          <a:p>
            <a:r>
              <a:rPr lang="es-EC" sz="2000" b="1" dirty="0">
                <a:solidFill>
                  <a:srgbClr val="000000"/>
                </a:solidFill>
                <a:latin typeface="Calibri" panose="020F0502020204030204" pitchFamily="34" charset="0"/>
              </a:rPr>
              <a:t>2018 (Ene-</a:t>
            </a:r>
            <a:r>
              <a:rPr lang="es-EC" sz="2000" b="1" dirty="0" err="1">
                <a:solidFill>
                  <a:srgbClr val="000000"/>
                </a:solidFill>
                <a:latin typeface="Calibri" panose="020F0502020204030204" pitchFamily="34" charset="0"/>
              </a:rPr>
              <a:t>May</a:t>
            </a:r>
            <a:r>
              <a:rPr lang="es-EC" sz="2000" b="1" dirty="0">
                <a:solidFill>
                  <a:srgbClr val="000000"/>
                </a:solidFill>
                <a:latin typeface="Calibri" panose="020F0502020204030204" pitchFamily="34" charset="0"/>
              </a:rPr>
              <a:t>): </a:t>
            </a:r>
            <a:r>
              <a:rPr lang="es-EC" sz="2000" dirty="0">
                <a:solidFill>
                  <a:srgbClr val="000000"/>
                </a:solidFill>
                <a:latin typeface="Calibri" panose="020F0502020204030204" pitchFamily="34" charset="0"/>
              </a:rPr>
              <a:t>USD 134 Millones</a:t>
            </a:r>
            <a:r>
              <a:rPr lang="es-EC" sz="2000" dirty="0"/>
              <a:t>  </a:t>
            </a:r>
          </a:p>
        </p:txBody>
      </p:sp>
      <p:pic>
        <p:nvPicPr>
          <p:cNvPr id="20" name="Imagen 19"/>
          <p:cNvPicPr>
            <a:picLocks noChangeAspect="1"/>
          </p:cNvPicPr>
          <p:nvPr/>
        </p:nvPicPr>
        <p:blipFill>
          <a:blip r:embed="rId7"/>
          <a:stretch>
            <a:fillRect/>
          </a:stretch>
        </p:blipFill>
        <p:spPr>
          <a:xfrm>
            <a:off x="6574998" y="2522633"/>
            <a:ext cx="1315984" cy="1106500"/>
          </a:xfrm>
          <a:prstGeom prst="rect">
            <a:avLst/>
          </a:prstGeom>
        </p:spPr>
      </p:pic>
      <p:sp>
        <p:nvSpPr>
          <p:cNvPr id="21" name="Rectángulo 20"/>
          <p:cNvSpPr/>
          <p:nvPr/>
        </p:nvSpPr>
        <p:spPr>
          <a:xfrm>
            <a:off x="8041724" y="3971109"/>
            <a:ext cx="3947106" cy="1015663"/>
          </a:xfrm>
          <a:prstGeom prst="rect">
            <a:avLst/>
          </a:prstGeom>
        </p:spPr>
        <p:txBody>
          <a:bodyPr wrap="none">
            <a:spAutoFit/>
          </a:bodyPr>
          <a:lstStyle/>
          <a:p>
            <a:r>
              <a:rPr lang="es-EC" sz="2000" b="0" i="0" u="sng" strike="noStrike" dirty="0">
                <a:solidFill>
                  <a:srgbClr val="000000"/>
                </a:solidFill>
                <a:effectLst/>
                <a:latin typeface="Calibri" panose="020F0502020204030204" pitchFamily="34" charset="0"/>
              </a:rPr>
              <a:t>Pescado</a:t>
            </a:r>
          </a:p>
          <a:p>
            <a:r>
              <a:rPr lang="es-EC" sz="2000" b="1" dirty="0">
                <a:solidFill>
                  <a:srgbClr val="000000"/>
                </a:solidFill>
                <a:latin typeface="Calibri" panose="020F0502020204030204" pitchFamily="34" charset="0"/>
              </a:rPr>
              <a:t>2017: </a:t>
            </a:r>
            <a:r>
              <a:rPr lang="es-EC" sz="2000" dirty="0">
                <a:solidFill>
                  <a:srgbClr val="000000"/>
                </a:solidFill>
                <a:latin typeface="Calibri" panose="020F0502020204030204" pitchFamily="34" charset="0"/>
              </a:rPr>
              <a:t>USD 162 Millones</a:t>
            </a:r>
          </a:p>
          <a:p>
            <a:r>
              <a:rPr lang="es-EC" sz="2000" b="1" dirty="0">
                <a:solidFill>
                  <a:srgbClr val="000000"/>
                </a:solidFill>
                <a:latin typeface="Calibri" panose="020F0502020204030204" pitchFamily="34" charset="0"/>
              </a:rPr>
              <a:t>2018 (Ene-</a:t>
            </a:r>
            <a:r>
              <a:rPr lang="es-EC" sz="2000" b="1" dirty="0" err="1">
                <a:solidFill>
                  <a:srgbClr val="000000"/>
                </a:solidFill>
                <a:latin typeface="Calibri" panose="020F0502020204030204" pitchFamily="34" charset="0"/>
              </a:rPr>
              <a:t>May</a:t>
            </a:r>
            <a:r>
              <a:rPr lang="es-EC" sz="2000" b="1" dirty="0">
                <a:solidFill>
                  <a:srgbClr val="000000"/>
                </a:solidFill>
                <a:latin typeface="Calibri" panose="020F0502020204030204" pitchFamily="34" charset="0"/>
              </a:rPr>
              <a:t>): </a:t>
            </a:r>
            <a:r>
              <a:rPr lang="es-EC" sz="2000" dirty="0">
                <a:solidFill>
                  <a:srgbClr val="000000"/>
                </a:solidFill>
                <a:latin typeface="Calibri" panose="020F0502020204030204" pitchFamily="34" charset="0"/>
              </a:rPr>
              <a:t>USD 107 Millones</a:t>
            </a:r>
            <a:r>
              <a:rPr lang="es-EC" sz="2000" dirty="0"/>
              <a:t>  </a:t>
            </a:r>
          </a:p>
        </p:txBody>
      </p:sp>
      <p:pic>
        <p:nvPicPr>
          <p:cNvPr id="22" name="Imagen 21"/>
          <p:cNvPicPr>
            <a:picLocks noChangeAspect="1"/>
          </p:cNvPicPr>
          <p:nvPr/>
        </p:nvPicPr>
        <p:blipFill>
          <a:blip r:embed="rId8"/>
          <a:stretch>
            <a:fillRect/>
          </a:stretch>
        </p:blipFill>
        <p:spPr>
          <a:xfrm>
            <a:off x="6469976" y="4008247"/>
            <a:ext cx="1428912" cy="1043160"/>
          </a:xfrm>
          <a:prstGeom prst="rect">
            <a:avLst/>
          </a:prstGeom>
        </p:spPr>
      </p:pic>
      <p:sp>
        <p:nvSpPr>
          <p:cNvPr id="23" name="Rectángulo 22"/>
          <p:cNvSpPr/>
          <p:nvPr/>
        </p:nvSpPr>
        <p:spPr>
          <a:xfrm>
            <a:off x="8041724" y="5436082"/>
            <a:ext cx="3947106" cy="1015663"/>
          </a:xfrm>
          <a:prstGeom prst="rect">
            <a:avLst/>
          </a:prstGeom>
        </p:spPr>
        <p:txBody>
          <a:bodyPr wrap="none">
            <a:spAutoFit/>
          </a:bodyPr>
          <a:lstStyle/>
          <a:p>
            <a:r>
              <a:rPr lang="es-EC" sz="2000" b="0" i="0" u="sng" strike="noStrike" dirty="0">
                <a:solidFill>
                  <a:srgbClr val="000000"/>
                </a:solidFill>
                <a:effectLst/>
                <a:latin typeface="Calibri" panose="020F0502020204030204" pitchFamily="34" charset="0"/>
              </a:rPr>
              <a:t>Oro</a:t>
            </a:r>
          </a:p>
          <a:p>
            <a:r>
              <a:rPr lang="es-EC" sz="2000" b="1" dirty="0">
                <a:solidFill>
                  <a:srgbClr val="000000"/>
                </a:solidFill>
                <a:latin typeface="Calibri" panose="020F0502020204030204" pitchFamily="34" charset="0"/>
              </a:rPr>
              <a:t>2017: </a:t>
            </a:r>
            <a:r>
              <a:rPr lang="es-EC" sz="2000" dirty="0">
                <a:solidFill>
                  <a:srgbClr val="000000"/>
                </a:solidFill>
                <a:latin typeface="Calibri" panose="020F0502020204030204" pitchFamily="34" charset="0"/>
              </a:rPr>
              <a:t>USD 168 Millones</a:t>
            </a:r>
          </a:p>
          <a:p>
            <a:r>
              <a:rPr lang="es-EC" sz="2000" b="1" dirty="0">
                <a:solidFill>
                  <a:srgbClr val="000000"/>
                </a:solidFill>
                <a:latin typeface="Calibri" panose="020F0502020204030204" pitchFamily="34" charset="0"/>
              </a:rPr>
              <a:t>2018 (Ene-</a:t>
            </a:r>
            <a:r>
              <a:rPr lang="es-EC" sz="2000" b="1" dirty="0" err="1">
                <a:solidFill>
                  <a:srgbClr val="000000"/>
                </a:solidFill>
                <a:latin typeface="Calibri" panose="020F0502020204030204" pitchFamily="34" charset="0"/>
              </a:rPr>
              <a:t>May</a:t>
            </a:r>
            <a:r>
              <a:rPr lang="es-EC" sz="2000" b="1" dirty="0">
                <a:solidFill>
                  <a:srgbClr val="000000"/>
                </a:solidFill>
                <a:latin typeface="Calibri" panose="020F0502020204030204" pitchFamily="34" charset="0"/>
              </a:rPr>
              <a:t>): </a:t>
            </a:r>
            <a:r>
              <a:rPr lang="es-EC" sz="2000" dirty="0">
                <a:solidFill>
                  <a:srgbClr val="000000"/>
                </a:solidFill>
                <a:latin typeface="Calibri" panose="020F0502020204030204" pitchFamily="34" charset="0"/>
              </a:rPr>
              <a:t>USD 76 Millones</a:t>
            </a:r>
            <a:r>
              <a:rPr lang="es-EC" sz="2000" dirty="0"/>
              <a:t>  </a:t>
            </a:r>
          </a:p>
        </p:txBody>
      </p:sp>
      <p:pic>
        <p:nvPicPr>
          <p:cNvPr id="24" name="Imagen 23"/>
          <p:cNvPicPr>
            <a:picLocks noChangeAspect="1"/>
          </p:cNvPicPr>
          <p:nvPr/>
        </p:nvPicPr>
        <p:blipFill rotWithShape="1">
          <a:blip r:embed="rId9"/>
          <a:srcRect l="9272" t="8907" r="11600" b="11530"/>
          <a:stretch/>
        </p:blipFill>
        <p:spPr>
          <a:xfrm>
            <a:off x="6558448" y="5306011"/>
            <a:ext cx="1437556" cy="961894"/>
          </a:xfrm>
          <a:prstGeom prst="rect">
            <a:avLst/>
          </a:prstGeom>
        </p:spPr>
      </p:pic>
      <p:sp>
        <p:nvSpPr>
          <p:cNvPr id="19" name="2 CuadroTexto">
            <a:extLst>
              <a:ext uri="{FF2B5EF4-FFF2-40B4-BE49-F238E27FC236}">
                <a16:creationId xmlns:a16="http://schemas.microsoft.com/office/drawing/2014/main" xmlns="" id="{CFA3505C-DFA8-4B7D-97F7-D49ABAAFF051}"/>
              </a:ext>
            </a:extLst>
          </p:cNvPr>
          <p:cNvSpPr txBox="1"/>
          <p:nvPr/>
        </p:nvSpPr>
        <p:spPr>
          <a:xfrm>
            <a:off x="-20053" y="6411724"/>
            <a:ext cx="2753587" cy="446276"/>
          </a:xfrm>
          <a:prstGeom prst="rect">
            <a:avLst/>
          </a:prstGeom>
          <a:noFill/>
        </p:spPr>
        <p:txBody>
          <a:bodyPr wrap="square">
            <a:spAutoFit/>
          </a:bodyPr>
          <a:lstStyle/>
          <a:p>
            <a:pPr eaLnBrk="1" hangingPunct="1">
              <a:defRPr/>
            </a:pPr>
            <a:r>
              <a:rPr lang="es-ES" sz="1100" b="1" dirty="0">
                <a:solidFill>
                  <a:prstClr val="black"/>
                </a:solidFill>
              </a:rPr>
              <a:t>Fuente: </a:t>
            </a:r>
            <a:r>
              <a:rPr lang="es-ES" sz="1100" dirty="0">
                <a:solidFill>
                  <a:prstClr val="black"/>
                </a:solidFill>
              </a:rPr>
              <a:t>BCE</a:t>
            </a:r>
          </a:p>
          <a:p>
            <a:pPr eaLnBrk="1" hangingPunct="1">
              <a:defRPr/>
            </a:pPr>
            <a:endParaRPr lang="es-ES" sz="100" dirty="0">
              <a:solidFill>
                <a:prstClr val="black"/>
              </a:solidFill>
            </a:endParaRPr>
          </a:p>
          <a:p>
            <a:pPr eaLnBrk="1" hangingPunct="1">
              <a:defRPr/>
            </a:pPr>
            <a:r>
              <a:rPr lang="es-ES" sz="1100" b="1" dirty="0">
                <a:solidFill>
                  <a:prstClr val="black"/>
                </a:solidFill>
              </a:rPr>
              <a:t>Elaborado por: </a:t>
            </a:r>
            <a:r>
              <a:rPr lang="es-ES" sz="1100" dirty="0">
                <a:solidFill>
                  <a:prstClr val="black"/>
                </a:solidFill>
              </a:rPr>
              <a:t>CGEPMI </a:t>
            </a:r>
          </a:p>
        </p:txBody>
      </p:sp>
      <p:sp>
        <p:nvSpPr>
          <p:cNvPr id="5" name="Marcador de número de diapositiva 4">
            <a:extLst>
              <a:ext uri="{FF2B5EF4-FFF2-40B4-BE49-F238E27FC236}">
                <a16:creationId xmlns:a16="http://schemas.microsoft.com/office/drawing/2014/main" xmlns="" id="{62B0EA7D-86A5-4790-A326-89178E3855C8}"/>
              </a:ext>
            </a:extLst>
          </p:cNvPr>
          <p:cNvSpPr>
            <a:spLocks noGrp="1"/>
          </p:cNvSpPr>
          <p:nvPr>
            <p:ph type="sldNum" sz="quarter" idx="12"/>
          </p:nvPr>
        </p:nvSpPr>
        <p:spPr/>
        <p:txBody>
          <a:bodyPr/>
          <a:lstStyle/>
          <a:p>
            <a:fld id="{B50FA0FA-4C5D-4AE1-9D0D-CCB04B6D5846}" type="slidenum">
              <a:rPr lang="es-MX" smtClean="0"/>
              <a:t>12</a:t>
            </a:fld>
            <a:endParaRPr lang="es-MX"/>
          </a:p>
        </p:txBody>
      </p:sp>
      <p:grpSp>
        <p:nvGrpSpPr>
          <p:cNvPr id="25" name="16 Grupo">
            <a:extLst>
              <a:ext uri="{FF2B5EF4-FFF2-40B4-BE49-F238E27FC236}">
                <a16:creationId xmlns:a16="http://schemas.microsoft.com/office/drawing/2014/main" xmlns="" id="{6A6B7F73-2773-48CD-90D4-919E4EE17BF5}"/>
              </a:ext>
            </a:extLst>
          </p:cNvPr>
          <p:cNvGrpSpPr/>
          <p:nvPr/>
        </p:nvGrpSpPr>
        <p:grpSpPr>
          <a:xfrm>
            <a:off x="0" y="0"/>
            <a:ext cx="12161520" cy="731520"/>
            <a:chOff x="0" y="0"/>
            <a:chExt cx="17757741" cy="1588560"/>
          </a:xfrm>
        </p:grpSpPr>
        <p:pic>
          <p:nvPicPr>
            <p:cNvPr id="26" name="Picture 2" descr="Resultado de imagen para ecuador y sus regiones">
              <a:extLst>
                <a:ext uri="{FF2B5EF4-FFF2-40B4-BE49-F238E27FC236}">
                  <a16:creationId xmlns:a16="http://schemas.microsoft.com/office/drawing/2014/main" xmlns="" id="{A4C48C06-1925-4908-87F6-5DBCA2157D40}"/>
                </a:ext>
              </a:extLst>
            </p:cNvPr>
            <p:cNvPicPr>
              <a:picLocks noChangeAspect="1" noChangeArrowheads="1"/>
            </p:cNvPicPr>
            <p:nvPr/>
          </p:nvPicPr>
          <p:blipFill>
            <a:blip r:embed="rId10"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27" name="Picture 3" descr="Imagen relacionada">
              <a:extLst>
                <a:ext uri="{FF2B5EF4-FFF2-40B4-BE49-F238E27FC236}">
                  <a16:creationId xmlns:a16="http://schemas.microsoft.com/office/drawing/2014/main" xmlns="" id="{0C28F641-EB0B-4840-BBDD-A16A597CF326}"/>
                </a:ext>
              </a:extLst>
            </p:cNvPr>
            <p:cNvPicPr>
              <a:picLocks noChangeAspect="1" noChangeArrowheads="1"/>
            </p:cNvPicPr>
            <p:nvPr/>
          </p:nvPicPr>
          <p:blipFill>
            <a:blip r:embed="rId11"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28" name="Picture 4">
              <a:extLst>
                <a:ext uri="{FF2B5EF4-FFF2-40B4-BE49-F238E27FC236}">
                  <a16:creationId xmlns:a16="http://schemas.microsoft.com/office/drawing/2014/main" xmlns="" id="{06EA3C66-BA82-4EF4-9A0F-29FBD55CFE77}"/>
                </a:ext>
              </a:extLst>
            </p:cNvPr>
            <p:cNvPicPr>
              <a:picLocks noChangeAspect="1" noChangeArrowheads="1"/>
            </p:cNvPicPr>
            <p:nvPr/>
          </p:nvPicPr>
          <p:blipFill>
            <a:blip r:embed="rId12"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29" name="Picture 5" descr="Resultado de imagen para ecuador y sus regiones">
              <a:extLst>
                <a:ext uri="{FF2B5EF4-FFF2-40B4-BE49-F238E27FC236}">
                  <a16:creationId xmlns:a16="http://schemas.microsoft.com/office/drawing/2014/main" xmlns="" id="{FD184380-D5AC-49AD-9BB0-B506BD4A0838}"/>
                </a:ext>
              </a:extLst>
            </p:cNvPr>
            <p:cNvPicPr>
              <a:picLocks noChangeAspect="1" noChangeArrowheads="1"/>
            </p:cNvPicPr>
            <p:nvPr/>
          </p:nvPicPr>
          <p:blipFill>
            <a:blip r:embed="rId13"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30" name="Picture 6" descr="Resultado de imagen para sierra ecuador">
              <a:extLst>
                <a:ext uri="{FF2B5EF4-FFF2-40B4-BE49-F238E27FC236}">
                  <a16:creationId xmlns:a16="http://schemas.microsoft.com/office/drawing/2014/main" xmlns="" id="{47FEFEC1-FDD0-4F1D-83E4-792D965E8620}"/>
                </a:ext>
              </a:extLst>
            </p:cNvPr>
            <p:cNvPicPr>
              <a:picLocks noChangeAspect="1" noChangeArrowheads="1"/>
            </p:cNvPicPr>
            <p:nvPr/>
          </p:nvPicPr>
          <p:blipFill>
            <a:blip r:embed="rId14"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31" name="Picture 7" descr="Resultado de imagen para mitad del mundo">
              <a:extLst>
                <a:ext uri="{FF2B5EF4-FFF2-40B4-BE49-F238E27FC236}">
                  <a16:creationId xmlns:a16="http://schemas.microsoft.com/office/drawing/2014/main" xmlns="" id="{92C16A2C-A724-4D77-B91F-8CE4CE8494B7}"/>
                </a:ext>
              </a:extLst>
            </p:cNvPr>
            <p:cNvPicPr>
              <a:picLocks noChangeAspect="1" noChangeArrowheads="1"/>
            </p:cNvPicPr>
            <p:nvPr/>
          </p:nvPicPr>
          <p:blipFill>
            <a:blip r:embed="rId15"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32" name="Picture 8" descr="Resultado de imagen para oriente ecuatoriano">
              <a:extLst>
                <a:ext uri="{FF2B5EF4-FFF2-40B4-BE49-F238E27FC236}">
                  <a16:creationId xmlns:a16="http://schemas.microsoft.com/office/drawing/2014/main" xmlns="" id="{2E488279-C4A1-424D-A9C2-6B7B722ADA05}"/>
                </a:ext>
              </a:extLst>
            </p:cNvPr>
            <p:cNvPicPr>
              <a:picLocks noChangeAspect="1" noChangeArrowheads="1"/>
            </p:cNvPicPr>
            <p:nvPr/>
          </p:nvPicPr>
          <p:blipFill>
            <a:blip r:embed="rId16"/>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33" name="Picture 9" descr="Resultado de imagen para oriente ecuatoriano">
              <a:extLst>
                <a:ext uri="{FF2B5EF4-FFF2-40B4-BE49-F238E27FC236}">
                  <a16:creationId xmlns:a16="http://schemas.microsoft.com/office/drawing/2014/main" xmlns="" id="{D202DDD1-008D-4519-8B62-CB7D52430D95}"/>
                </a:ext>
              </a:extLst>
            </p:cNvPr>
            <p:cNvPicPr>
              <a:picLocks noChangeAspect="1" noChangeArrowheads="1"/>
            </p:cNvPicPr>
            <p:nvPr/>
          </p:nvPicPr>
          <p:blipFill>
            <a:blip r:embed="rId17"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317958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6F4A39-9D08-4503-89CD-5B5DDFE3F268}"/>
              </a:ext>
            </a:extLst>
          </p:cNvPr>
          <p:cNvSpPr>
            <a:spLocks noGrp="1"/>
          </p:cNvSpPr>
          <p:nvPr>
            <p:ph type="title"/>
          </p:nvPr>
        </p:nvSpPr>
        <p:spPr>
          <a:xfrm>
            <a:off x="-30480" y="767283"/>
            <a:ext cx="12192000" cy="974619"/>
          </a:xfrm>
        </p:spPr>
        <p:txBody>
          <a:bodyPr>
            <a:noAutofit/>
          </a:bodyPr>
          <a:lstStyle/>
          <a:p>
            <a:r>
              <a:rPr lang="es-EC" sz="3200" b="1" dirty="0">
                <a:solidFill>
                  <a:schemeClr val="accent1">
                    <a:lumMod val="50000"/>
                  </a:schemeClr>
                </a:solidFill>
                <a:latin typeface="Calibri" pitchFamily="34" charset="0"/>
                <a:cs typeface="Arial Hebrew" charset="-79"/>
              </a:rPr>
              <a:t>EVOLUCIÓN DE LA POBREZA Y EXTREMA POBREZA POR INGRESOS </a:t>
            </a:r>
            <a:r>
              <a:rPr lang="es-EC" sz="3200" b="1" dirty="0">
                <a:solidFill>
                  <a:schemeClr val="tx1">
                    <a:lumMod val="65000"/>
                    <a:lumOff val="35000"/>
                  </a:schemeClr>
                </a:solidFill>
                <a:latin typeface="Calibri" pitchFamily="34" charset="0"/>
                <a:cs typeface="Arial Hebrew" charset="-79"/>
              </a:rPr>
              <a:t>(Nacional)</a:t>
            </a:r>
            <a:endParaRPr lang="es-MX" sz="3200" dirty="0">
              <a:solidFill>
                <a:schemeClr val="tx1">
                  <a:lumMod val="65000"/>
                  <a:lumOff val="35000"/>
                </a:schemeClr>
              </a:solidFill>
            </a:endParaRPr>
          </a:p>
        </p:txBody>
      </p:sp>
      <p:sp>
        <p:nvSpPr>
          <p:cNvPr id="12" name="2 CuadroTexto">
            <a:extLst>
              <a:ext uri="{FF2B5EF4-FFF2-40B4-BE49-F238E27FC236}">
                <a16:creationId xmlns:a16="http://schemas.microsoft.com/office/drawing/2014/main" xmlns="" id="{9CA9A33A-6AA5-4521-81D8-D1044F1C4B61}"/>
              </a:ext>
            </a:extLst>
          </p:cNvPr>
          <p:cNvSpPr txBox="1"/>
          <p:nvPr/>
        </p:nvSpPr>
        <p:spPr>
          <a:xfrm>
            <a:off x="0" y="6411724"/>
            <a:ext cx="2753587" cy="446276"/>
          </a:xfrm>
          <a:prstGeom prst="rect">
            <a:avLst/>
          </a:prstGeom>
          <a:noFill/>
        </p:spPr>
        <p:txBody>
          <a:bodyPr wrap="square">
            <a:spAutoFit/>
          </a:bodyPr>
          <a:lstStyle/>
          <a:p>
            <a:pPr eaLnBrk="1" hangingPunct="1">
              <a:defRPr/>
            </a:pPr>
            <a:r>
              <a:rPr lang="es-ES" sz="1100" b="1" dirty="0">
                <a:solidFill>
                  <a:prstClr val="black"/>
                </a:solidFill>
              </a:rPr>
              <a:t>Fuente: </a:t>
            </a:r>
            <a:r>
              <a:rPr lang="es-ES" sz="1100" dirty="0">
                <a:solidFill>
                  <a:prstClr val="black"/>
                </a:solidFill>
              </a:rPr>
              <a:t>INEC</a:t>
            </a:r>
          </a:p>
          <a:p>
            <a:pPr eaLnBrk="1" hangingPunct="1">
              <a:defRPr/>
            </a:pPr>
            <a:endParaRPr lang="es-ES" sz="100" dirty="0">
              <a:solidFill>
                <a:prstClr val="black"/>
              </a:solidFill>
            </a:endParaRPr>
          </a:p>
          <a:p>
            <a:pPr eaLnBrk="1" hangingPunct="1">
              <a:defRPr/>
            </a:pPr>
            <a:r>
              <a:rPr lang="es-ES" sz="1100" b="1" dirty="0">
                <a:solidFill>
                  <a:prstClr val="black"/>
                </a:solidFill>
              </a:rPr>
              <a:t>Elaborado por: </a:t>
            </a:r>
            <a:r>
              <a:rPr lang="es-ES" sz="1100" dirty="0">
                <a:solidFill>
                  <a:prstClr val="black"/>
                </a:solidFill>
              </a:rPr>
              <a:t>CGEPMI </a:t>
            </a:r>
          </a:p>
        </p:txBody>
      </p:sp>
      <p:graphicFrame>
        <p:nvGraphicFramePr>
          <p:cNvPr id="13" name="2 Gráfico">
            <a:extLst>
              <a:ext uri="{FF2B5EF4-FFF2-40B4-BE49-F238E27FC236}">
                <a16:creationId xmlns:a16="http://schemas.microsoft.com/office/drawing/2014/main" xmlns="" id="{704EE037-B77A-49E7-A17C-29FBA60EF3BD}"/>
              </a:ext>
            </a:extLst>
          </p:cNvPr>
          <p:cNvGraphicFramePr/>
          <p:nvPr>
            <p:extLst>
              <p:ext uri="{D42A27DB-BD31-4B8C-83A1-F6EECF244321}">
                <p14:modId xmlns:p14="http://schemas.microsoft.com/office/powerpoint/2010/main" val="3098753981"/>
              </p:ext>
            </p:extLst>
          </p:nvPr>
        </p:nvGraphicFramePr>
        <p:xfrm>
          <a:off x="299130" y="2167740"/>
          <a:ext cx="8049904" cy="41216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6 Diagrama">
            <a:extLst>
              <a:ext uri="{FF2B5EF4-FFF2-40B4-BE49-F238E27FC236}">
                <a16:creationId xmlns:a16="http://schemas.microsoft.com/office/drawing/2014/main" xmlns="" id="{AB1D3075-D16F-49FD-AE40-B8CFD7BA32C6}"/>
              </a:ext>
            </a:extLst>
          </p:cNvPr>
          <p:cNvGraphicFramePr/>
          <p:nvPr>
            <p:extLst>
              <p:ext uri="{D42A27DB-BD31-4B8C-83A1-F6EECF244321}">
                <p14:modId xmlns:p14="http://schemas.microsoft.com/office/powerpoint/2010/main" val="2284457967"/>
              </p:ext>
            </p:extLst>
          </p:nvPr>
        </p:nvGraphicFramePr>
        <p:xfrm>
          <a:off x="6673755" y="1705296"/>
          <a:ext cx="7419986" cy="504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8 CuadroTexto">
            <a:extLst>
              <a:ext uri="{FF2B5EF4-FFF2-40B4-BE49-F238E27FC236}">
                <a16:creationId xmlns:a16="http://schemas.microsoft.com/office/drawing/2014/main" xmlns="" id="{1E2F19B1-E1DC-487D-802C-CE9762E0C568}"/>
              </a:ext>
            </a:extLst>
          </p:cNvPr>
          <p:cNvSpPr txBox="1"/>
          <p:nvPr/>
        </p:nvSpPr>
        <p:spPr>
          <a:xfrm>
            <a:off x="7199368" y="2045380"/>
            <a:ext cx="1487605" cy="461665"/>
          </a:xfrm>
          <a:prstGeom prst="rect">
            <a:avLst/>
          </a:prstGeom>
          <a:noFill/>
        </p:spPr>
        <p:txBody>
          <a:bodyPr wrap="square" rtlCol="0">
            <a:spAutoFit/>
          </a:bodyPr>
          <a:lstStyle/>
          <a:p>
            <a:pPr algn="ctr"/>
            <a:r>
              <a:rPr lang="es-EC" sz="2400" b="1" dirty="0">
                <a:solidFill>
                  <a:srgbClr val="002060"/>
                </a:solidFill>
                <a:latin typeface="Franklin Gothic Medium Cond" panose="020B0606030402020204" pitchFamily="34" charset="0"/>
              </a:rPr>
              <a:t>En 2017 …</a:t>
            </a:r>
            <a:endParaRPr lang="es-EC" sz="2400" dirty="0"/>
          </a:p>
        </p:txBody>
      </p:sp>
      <p:grpSp>
        <p:nvGrpSpPr>
          <p:cNvPr id="7" name="16 Grupo">
            <a:extLst>
              <a:ext uri="{FF2B5EF4-FFF2-40B4-BE49-F238E27FC236}">
                <a16:creationId xmlns:a16="http://schemas.microsoft.com/office/drawing/2014/main" xmlns="" id="{A573D4AE-04DD-428B-AAE5-3F6E7F228FBD}"/>
              </a:ext>
            </a:extLst>
          </p:cNvPr>
          <p:cNvGrpSpPr/>
          <p:nvPr/>
        </p:nvGrpSpPr>
        <p:grpSpPr>
          <a:xfrm>
            <a:off x="0" y="0"/>
            <a:ext cx="12161520" cy="731520"/>
            <a:chOff x="0" y="0"/>
            <a:chExt cx="17757741" cy="1588560"/>
          </a:xfrm>
        </p:grpSpPr>
        <p:pic>
          <p:nvPicPr>
            <p:cNvPr id="8" name="Picture 2" descr="Resultado de imagen para ecuador y sus regiones">
              <a:extLst>
                <a:ext uri="{FF2B5EF4-FFF2-40B4-BE49-F238E27FC236}">
                  <a16:creationId xmlns:a16="http://schemas.microsoft.com/office/drawing/2014/main" xmlns="" id="{BCB1AECC-D954-48F3-AD9C-5C1FC72D3ED8}"/>
                </a:ext>
              </a:extLst>
            </p:cNvPr>
            <p:cNvPicPr>
              <a:picLocks noChangeAspect="1" noChangeArrowheads="1"/>
            </p:cNvPicPr>
            <p:nvPr/>
          </p:nvPicPr>
          <p:blipFill>
            <a:blip r:embed="rId8"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9" name="Picture 3" descr="Imagen relacionada">
              <a:extLst>
                <a:ext uri="{FF2B5EF4-FFF2-40B4-BE49-F238E27FC236}">
                  <a16:creationId xmlns:a16="http://schemas.microsoft.com/office/drawing/2014/main" xmlns="" id="{8EC49BCE-B316-4BE4-AF39-F4098D5787C5}"/>
                </a:ext>
              </a:extLst>
            </p:cNvPr>
            <p:cNvPicPr>
              <a:picLocks noChangeAspect="1" noChangeArrowheads="1"/>
            </p:cNvPicPr>
            <p:nvPr/>
          </p:nvPicPr>
          <p:blipFill>
            <a:blip r:embed="rId9"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xmlns="" id="{0BE7D7A8-807B-4704-A8E2-2A1DE3DE0F19}"/>
                </a:ext>
              </a:extLst>
            </p:cNvPr>
            <p:cNvPicPr>
              <a:picLocks noChangeAspect="1" noChangeArrowheads="1"/>
            </p:cNvPicPr>
            <p:nvPr/>
          </p:nvPicPr>
          <p:blipFill>
            <a:blip r:embed="rId10"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1" name="Picture 5" descr="Resultado de imagen para ecuador y sus regiones">
              <a:extLst>
                <a:ext uri="{FF2B5EF4-FFF2-40B4-BE49-F238E27FC236}">
                  <a16:creationId xmlns:a16="http://schemas.microsoft.com/office/drawing/2014/main" xmlns="" id="{477924CC-AC82-4927-A496-85C9FF0A6A72}"/>
                </a:ext>
              </a:extLst>
            </p:cNvPr>
            <p:cNvPicPr>
              <a:picLocks noChangeAspect="1" noChangeArrowheads="1"/>
            </p:cNvPicPr>
            <p:nvPr/>
          </p:nvPicPr>
          <p:blipFill>
            <a:blip r:embed="rId11"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6" name="Picture 6" descr="Resultado de imagen para sierra ecuador">
              <a:extLst>
                <a:ext uri="{FF2B5EF4-FFF2-40B4-BE49-F238E27FC236}">
                  <a16:creationId xmlns:a16="http://schemas.microsoft.com/office/drawing/2014/main" xmlns="" id="{724F3DE5-C8C0-4185-BF6E-CFAB1F6DAD64}"/>
                </a:ext>
              </a:extLst>
            </p:cNvPr>
            <p:cNvPicPr>
              <a:picLocks noChangeAspect="1" noChangeArrowheads="1"/>
            </p:cNvPicPr>
            <p:nvPr/>
          </p:nvPicPr>
          <p:blipFill>
            <a:blip r:embed="rId12"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7" name="Picture 7" descr="Resultado de imagen para mitad del mundo">
              <a:extLst>
                <a:ext uri="{FF2B5EF4-FFF2-40B4-BE49-F238E27FC236}">
                  <a16:creationId xmlns:a16="http://schemas.microsoft.com/office/drawing/2014/main" xmlns="" id="{98AEAC3B-DE1B-4722-873E-3BABF22AC208}"/>
                </a:ext>
              </a:extLst>
            </p:cNvPr>
            <p:cNvPicPr>
              <a:picLocks noChangeAspect="1" noChangeArrowheads="1"/>
            </p:cNvPicPr>
            <p:nvPr/>
          </p:nvPicPr>
          <p:blipFill>
            <a:blip r:embed="rId13"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8" name="Picture 8" descr="Resultado de imagen para oriente ecuatoriano">
              <a:extLst>
                <a:ext uri="{FF2B5EF4-FFF2-40B4-BE49-F238E27FC236}">
                  <a16:creationId xmlns:a16="http://schemas.microsoft.com/office/drawing/2014/main" xmlns="" id="{84EE8177-2FE3-426D-8C51-984008E235E4}"/>
                </a:ext>
              </a:extLst>
            </p:cNvPr>
            <p:cNvPicPr>
              <a:picLocks noChangeAspect="1" noChangeArrowheads="1"/>
            </p:cNvPicPr>
            <p:nvPr/>
          </p:nvPicPr>
          <p:blipFill>
            <a:blip r:embed="rId14"/>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9" name="Picture 9" descr="Resultado de imagen para oriente ecuatoriano">
              <a:extLst>
                <a:ext uri="{FF2B5EF4-FFF2-40B4-BE49-F238E27FC236}">
                  <a16:creationId xmlns:a16="http://schemas.microsoft.com/office/drawing/2014/main" xmlns="" id="{50AEFB66-493C-4DA7-8CAF-8953DB71A5AF}"/>
                </a:ext>
              </a:extLst>
            </p:cNvPr>
            <p:cNvPicPr>
              <a:picLocks noChangeAspect="1" noChangeArrowheads="1"/>
            </p:cNvPicPr>
            <p:nvPr/>
          </p:nvPicPr>
          <p:blipFill>
            <a:blip r:embed="rId15"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532674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CuadroTexto"/>
          <p:cNvSpPr txBox="1"/>
          <p:nvPr/>
        </p:nvSpPr>
        <p:spPr>
          <a:xfrm>
            <a:off x="0" y="6411724"/>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INEC-MIGRACIÓN </a:t>
            </a:r>
          </a:p>
          <a:p>
            <a:pPr eaLnBrk="1" hangingPunct="1">
              <a:defRPr/>
            </a:pPr>
            <a:endParaRPr lang="es-ES" sz="100" dirty="0">
              <a:solidFill>
                <a:prstClr val="black"/>
              </a:solidFill>
            </a:endParaRPr>
          </a:p>
          <a:p>
            <a:pPr eaLnBrk="1" hangingPunct="1">
              <a:defRPr/>
            </a:pPr>
            <a:r>
              <a:rPr lang="es-ES" sz="1100" b="1" dirty="0">
                <a:solidFill>
                  <a:prstClr val="black"/>
                </a:solidFill>
              </a:rPr>
              <a:t>Elaborado por: </a:t>
            </a:r>
            <a:r>
              <a:rPr lang="es-ES" sz="1100" dirty="0">
                <a:solidFill>
                  <a:prstClr val="black"/>
                </a:solidFill>
              </a:rPr>
              <a:t>CGEPMI </a:t>
            </a:r>
          </a:p>
        </p:txBody>
      </p:sp>
      <p:graphicFrame>
        <p:nvGraphicFramePr>
          <p:cNvPr id="8" name="Gráfico 7"/>
          <p:cNvGraphicFramePr>
            <a:graphicFrameLocks/>
          </p:cNvGraphicFramePr>
          <p:nvPr>
            <p:extLst>
              <p:ext uri="{D42A27DB-BD31-4B8C-83A1-F6EECF244321}">
                <p14:modId xmlns:p14="http://schemas.microsoft.com/office/powerpoint/2010/main" val="3984455976"/>
              </p:ext>
            </p:extLst>
          </p:nvPr>
        </p:nvGraphicFramePr>
        <p:xfrm>
          <a:off x="200134" y="1946797"/>
          <a:ext cx="11763266" cy="4070825"/>
        </p:xfrm>
        <a:graphic>
          <a:graphicData uri="http://schemas.openxmlformats.org/drawingml/2006/chart">
            <c:chart xmlns:c="http://schemas.openxmlformats.org/drawingml/2006/chart" xmlns:r="http://schemas.openxmlformats.org/officeDocument/2006/relationships" r:id="rId2"/>
          </a:graphicData>
        </a:graphic>
      </p:graphicFrame>
      <p:sp>
        <p:nvSpPr>
          <p:cNvPr id="10" name="2 CuadroTexto"/>
          <p:cNvSpPr txBox="1"/>
          <p:nvPr/>
        </p:nvSpPr>
        <p:spPr>
          <a:xfrm>
            <a:off x="2071664" y="6411724"/>
            <a:ext cx="8963695" cy="261610"/>
          </a:xfrm>
          <a:prstGeom prst="rect">
            <a:avLst/>
          </a:prstGeom>
          <a:noFill/>
        </p:spPr>
        <p:txBody>
          <a:bodyPr wrap="square">
            <a:spAutoFit/>
          </a:bodyPr>
          <a:lstStyle/>
          <a:p>
            <a:pPr eaLnBrk="1" hangingPunct="1">
              <a:defRPr/>
            </a:pPr>
            <a:r>
              <a:rPr lang="es-ES" sz="1100" b="1" dirty="0">
                <a:solidFill>
                  <a:prstClr val="black"/>
                </a:solidFill>
              </a:rPr>
              <a:t>Nota:  </a:t>
            </a:r>
            <a:r>
              <a:rPr lang="es-ES" sz="1100" dirty="0">
                <a:solidFill>
                  <a:prstClr val="black"/>
                </a:solidFill>
              </a:rPr>
              <a:t>El gráfico muestra el 92% de las entradas por país de procedencia 2.876.107. El resto de países representan el  8% (238.656 personas) </a:t>
            </a:r>
          </a:p>
        </p:txBody>
      </p:sp>
      <p:sp>
        <p:nvSpPr>
          <p:cNvPr id="11" name="1 CuadroTexto"/>
          <p:cNvSpPr txBox="1"/>
          <p:nvPr/>
        </p:nvSpPr>
        <p:spPr>
          <a:xfrm>
            <a:off x="-30480" y="719337"/>
            <a:ext cx="12192000" cy="1200329"/>
          </a:xfrm>
          <a:prstGeom prst="rect">
            <a:avLst/>
          </a:prstGeom>
          <a:noFill/>
        </p:spPr>
        <p:txBody>
          <a:bodyPr wrap="square">
            <a:spAutoFit/>
          </a:bodyPr>
          <a:lstStyle/>
          <a:p>
            <a:pPr fontAlgn="auto">
              <a:spcBef>
                <a:spcPts val="0"/>
              </a:spcBef>
              <a:spcAft>
                <a:spcPts val="0"/>
              </a:spcAft>
              <a:defRPr/>
            </a:pPr>
            <a:r>
              <a:rPr lang="es-EC" sz="3600" b="1" dirty="0">
                <a:solidFill>
                  <a:schemeClr val="accent1">
                    <a:lumMod val="50000"/>
                  </a:schemeClr>
                </a:solidFill>
                <a:latin typeface="Calibri" pitchFamily="34" charset="0"/>
                <a:ea typeface="+mj-ea"/>
                <a:cs typeface="Arial Hebrew" charset="-79"/>
              </a:rPr>
              <a:t>Turismo en el Ecuador, entradas por país de origen. Año 2017 </a:t>
            </a:r>
            <a:r>
              <a:rPr lang="es-EC" sz="3600" b="1" dirty="0">
                <a:solidFill>
                  <a:schemeClr val="tx1">
                    <a:lumMod val="65000"/>
                    <a:lumOff val="35000"/>
                  </a:schemeClr>
                </a:solidFill>
                <a:latin typeface="Calibri" pitchFamily="34" charset="0"/>
                <a:ea typeface="+mj-ea"/>
                <a:cs typeface="Arial Hebrew" charset="-79"/>
              </a:rPr>
              <a:t>(Miles de personas)</a:t>
            </a:r>
          </a:p>
        </p:txBody>
      </p:sp>
      <p:sp>
        <p:nvSpPr>
          <p:cNvPr id="2" name="Rectángulo 1"/>
          <p:cNvSpPr/>
          <p:nvPr/>
        </p:nvSpPr>
        <p:spPr>
          <a:xfrm>
            <a:off x="4130040" y="1642289"/>
            <a:ext cx="7635240" cy="1200329"/>
          </a:xfrm>
          <a:prstGeom prst="rect">
            <a:avLst/>
          </a:prstGeom>
          <a:noFill/>
        </p:spPr>
        <p:txBody>
          <a:bodyPr wrap="square" lIns="91440" tIns="45720" rIns="91440" bIns="45720">
            <a:spAutoFit/>
          </a:bodyPr>
          <a:lstStyle/>
          <a:p>
            <a:pPr algn="ctr"/>
            <a:r>
              <a:rPr lang="es-EC"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¿De dónde vienen las personas que visitan Ecuador?</a:t>
            </a:r>
            <a:endParaRPr lang="es-EC"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7" name="16 Grupo">
            <a:extLst>
              <a:ext uri="{FF2B5EF4-FFF2-40B4-BE49-F238E27FC236}">
                <a16:creationId xmlns:a16="http://schemas.microsoft.com/office/drawing/2014/main" xmlns="" id="{ECA00D75-4DE3-4A9E-AE21-FA2A18974B21}"/>
              </a:ext>
            </a:extLst>
          </p:cNvPr>
          <p:cNvGrpSpPr/>
          <p:nvPr/>
        </p:nvGrpSpPr>
        <p:grpSpPr>
          <a:xfrm>
            <a:off x="0" y="0"/>
            <a:ext cx="12161520" cy="731520"/>
            <a:chOff x="0" y="0"/>
            <a:chExt cx="17757741" cy="1588560"/>
          </a:xfrm>
        </p:grpSpPr>
        <p:pic>
          <p:nvPicPr>
            <p:cNvPr id="9" name="Picture 2" descr="Resultado de imagen para ecuador y sus regiones">
              <a:extLst>
                <a:ext uri="{FF2B5EF4-FFF2-40B4-BE49-F238E27FC236}">
                  <a16:creationId xmlns:a16="http://schemas.microsoft.com/office/drawing/2014/main" xmlns="" id="{782189C9-4F4D-4B07-A8B2-3020E3D70FBD}"/>
                </a:ext>
              </a:extLst>
            </p:cNvPr>
            <p:cNvPicPr>
              <a:picLocks noChangeAspect="1" noChangeArrowheads="1"/>
            </p:cNvPicPr>
            <p:nvPr/>
          </p:nvPicPr>
          <p:blipFill>
            <a:blip r:embed="rId3"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12" name="Picture 3" descr="Imagen relacionada">
              <a:extLst>
                <a:ext uri="{FF2B5EF4-FFF2-40B4-BE49-F238E27FC236}">
                  <a16:creationId xmlns:a16="http://schemas.microsoft.com/office/drawing/2014/main" xmlns="" id="{BFC37FB0-DD77-4B94-B357-66E0144D48BC}"/>
                </a:ext>
              </a:extLst>
            </p:cNvPr>
            <p:cNvPicPr>
              <a:picLocks noChangeAspect="1" noChangeArrowheads="1"/>
            </p:cNvPicPr>
            <p:nvPr/>
          </p:nvPicPr>
          <p:blipFill>
            <a:blip r:embed="rId4"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3" name="Picture 4">
              <a:extLst>
                <a:ext uri="{FF2B5EF4-FFF2-40B4-BE49-F238E27FC236}">
                  <a16:creationId xmlns:a16="http://schemas.microsoft.com/office/drawing/2014/main" xmlns="" id="{5D78F04D-08C6-41A9-B3E7-67EFD737289E}"/>
                </a:ext>
              </a:extLst>
            </p:cNvPr>
            <p:cNvPicPr>
              <a:picLocks noChangeAspect="1" noChangeArrowheads="1"/>
            </p:cNvPicPr>
            <p:nvPr/>
          </p:nvPicPr>
          <p:blipFill>
            <a:blip r:embed="rId5"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4" name="Picture 5" descr="Resultado de imagen para ecuador y sus regiones">
              <a:extLst>
                <a:ext uri="{FF2B5EF4-FFF2-40B4-BE49-F238E27FC236}">
                  <a16:creationId xmlns:a16="http://schemas.microsoft.com/office/drawing/2014/main" xmlns="" id="{1D75EBF2-73BC-4C42-8088-CC0F9D4FD71E}"/>
                </a:ext>
              </a:extLst>
            </p:cNvPr>
            <p:cNvPicPr>
              <a:picLocks noChangeAspect="1" noChangeArrowheads="1"/>
            </p:cNvPicPr>
            <p:nvPr/>
          </p:nvPicPr>
          <p:blipFill>
            <a:blip r:embed="rId6"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5" name="Picture 6" descr="Resultado de imagen para sierra ecuador">
              <a:extLst>
                <a:ext uri="{FF2B5EF4-FFF2-40B4-BE49-F238E27FC236}">
                  <a16:creationId xmlns:a16="http://schemas.microsoft.com/office/drawing/2014/main" xmlns="" id="{306FCCE0-A398-4ED6-9553-6DBBC5429B92}"/>
                </a:ext>
              </a:extLst>
            </p:cNvPr>
            <p:cNvPicPr>
              <a:picLocks noChangeAspect="1" noChangeArrowheads="1"/>
            </p:cNvPicPr>
            <p:nvPr/>
          </p:nvPicPr>
          <p:blipFill>
            <a:blip r:embed="rId7"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6" name="Picture 7" descr="Resultado de imagen para mitad del mundo">
              <a:extLst>
                <a:ext uri="{FF2B5EF4-FFF2-40B4-BE49-F238E27FC236}">
                  <a16:creationId xmlns:a16="http://schemas.microsoft.com/office/drawing/2014/main" xmlns="" id="{994C0993-4CB0-49ED-B994-37C8DB35E664}"/>
                </a:ext>
              </a:extLst>
            </p:cNvPr>
            <p:cNvPicPr>
              <a:picLocks noChangeAspect="1" noChangeArrowheads="1"/>
            </p:cNvPicPr>
            <p:nvPr/>
          </p:nvPicPr>
          <p:blipFill>
            <a:blip r:embed="rId8"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7" name="Picture 8" descr="Resultado de imagen para oriente ecuatoriano">
              <a:extLst>
                <a:ext uri="{FF2B5EF4-FFF2-40B4-BE49-F238E27FC236}">
                  <a16:creationId xmlns:a16="http://schemas.microsoft.com/office/drawing/2014/main" xmlns="" id="{7AD7A6E2-DD54-4F75-87C5-5559D26D5EB5}"/>
                </a:ext>
              </a:extLst>
            </p:cNvPr>
            <p:cNvPicPr>
              <a:picLocks noChangeAspect="1" noChangeArrowheads="1"/>
            </p:cNvPicPr>
            <p:nvPr/>
          </p:nvPicPr>
          <p:blipFill>
            <a:blip r:embed="rId9"/>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8" name="Picture 9" descr="Resultado de imagen para oriente ecuatoriano">
              <a:extLst>
                <a:ext uri="{FF2B5EF4-FFF2-40B4-BE49-F238E27FC236}">
                  <a16:creationId xmlns:a16="http://schemas.microsoft.com/office/drawing/2014/main" xmlns="" id="{0BD21C1A-C64F-4BFB-BB6D-0CEC750ECF78}"/>
                </a:ext>
              </a:extLst>
            </p:cNvPr>
            <p:cNvPicPr>
              <a:picLocks noChangeAspect="1" noChangeArrowheads="1"/>
            </p:cNvPicPr>
            <p:nvPr/>
          </p:nvPicPr>
          <p:blipFill>
            <a:blip r:embed="rId10"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783205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CuadroTexto"/>
          <p:cNvSpPr txBox="1"/>
          <p:nvPr/>
        </p:nvSpPr>
        <p:spPr>
          <a:xfrm>
            <a:off x="-94016" y="732467"/>
            <a:ext cx="12192000" cy="1200329"/>
          </a:xfrm>
          <a:prstGeom prst="rect">
            <a:avLst/>
          </a:prstGeom>
          <a:noFill/>
        </p:spPr>
        <p:txBody>
          <a:bodyPr wrap="square">
            <a:spAutoFit/>
          </a:bodyPr>
          <a:lstStyle/>
          <a:p>
            <a:pPr>
              <a:defRPr/>
            </a:pPr>
            <a:r>
              <a:rPr lang="es-EC" sz="3600" b="1" dirty="0">
                <a:solidFill>
                  <a:schemeClr val="accent1">
                    <a:lumMod val="50000"/>
                  </a:schemeClr>
                </a:solidFill>
                <a:latin typeface="Calibri" pitchFamily="34" charset="0"/>
                <a:ea typeface="+mj-ea"/>
                <a:cs typeface="Arial Hebrew" charset="-79"/>
              </a:rPr>
              <a:t>Turismo en el Ecuador, salidas por país de destino. Año 2017 </a:t>
            </a:r>
            <a:r>
              <a:rPr lang="es-EC" sz="3600" b="1" dirty="0">
                <a:solidFill>
                  <a:schemeClr val="tx1">
                    <a:lumMod val="65000"/>
                    <a:lumOff val="35000"/>
                  </a:schemeClr>
                </a:solidFill>
                <a:latin typeface="Calibri" pitchFamily="34" charset="0"/>
                <a:ea typeface="+mj-ea"/>
                <a:cs typeface="Arial Hebrew" charset="-79"/>
              </a:rPr>
              <a:t>(Miles de personas)</a:t>
            </a:r>
          </a:p>
        </p:txBody>
      </p:sp>
      <p:graphicFrame>
        <p:nvGraphicFramePr>
          <p:cNvPr id="9" name="Gráfico 8"/>
          <p:cNvGraphicFramePr>
            <a:graphicFrameLocks/>
          </p:cNvGraphicFramePr>
          <p:nvPr>
            <p:extLst>
              <p:ext uri="{D42A27DB-BD31-4B8C-83A1-F6EECF244321}">
                <p14:modId xmlns:p14="http://schemas.microsoft.com/office/powerpoint/2010/main" val="539344616"/>
              </p:ext>
            </p:extLst>
          </p:nvPr>
        </p:nvGraphicFramePr>
        <p:xfrm>
          <a:off x="238688" y="1642289"/>
          <a:ext cx="11526592" cy="4329878"/>
        </p:xfrm>
        <a:graphic>
          <a:graphicData uri="http://schemas.openxmlformats.org/drawingml/2006/chart">
            <c:chart xmlns:c="http://schemas.openxmlformats.org/drawingml/2006/chart" xmlns:r="http://schemas.openxmlformats.org/officeDocument/2006/relationships" r:id="rId2"/>
          </a:graphicData>
        </a:graphic>
      </p:graphicFrame>
      <p:sp>
        <p:nvSpPr>
          <p:cNvPr id="10" name="2 CuadroTexto"/>
          <p:cNvSpPr txBox="1"/>
          <p:nvPr/>
        </p:nvSpPr>
        <p:spPr>
          <a:xfrm>
            <a:off x="0" y="6411724"/>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INEC-MIGRACIÓN </a:t>
            </a:r>
          </a:p>
          <a:p>
            <a:pPr eaLnBrk="1" hangingPunct="1">
              <a:defRPr/>
            </a:pPr>
            <a:endParaRPr lang="es-ES" sz="100" dirty="0">
              <a:solidFill>
                <a:prstClr val="black"/>
              </a:solidFill>
            </a:endParaRPr>
          </a:p>
          <a:p>
            <a:pPr eaLnBrk="1" hangingPunct="1">
              <a:defRPr/>
            </a:pPr>
            <a:r>
              <a:rPr lang="es-ES" sz="1100" b="1" dirty="0">
                <a:solidFill>
                  <a:prstClr val="black"/>
                </a:solidFill>
              </a:rPr>
              <a:t>Elaborado por: </a:t>
            </a:r>
            <a:r>
              <a:rPr lang="es-ES" sz="1100" dirty="0">
                <a:solidFill>
                  <a:prstClr val="black"/>
                </a:solidFill>
              </a:rPr>
              <a:t>CGEPMI </a:t>
            </a:r>
          </a:p>
        </p:txBody>
      </p:sp>
      <p:sp>
        <p:nvSpPr>
          <p:cNvPr id="11" name="2 CuadroTexto"/>
          <p:cNvSpPr txBox="1"/>
          <p:nvPr/>
        </p:nvSpPr>
        <p:spPr>
          <a:xfrm>
            <a:off x="2071664" y="6411724"/>
            <a:ext cx="8963695" cy="261610"/>
          </a:xfrm>
          <a:prstGeom prst="rect">
            <a:avLst/>
          </a:prstGeom>
          <a:noFill/>
        </p:spPr>
        <p:txBody>
          <a:bodyPr wrap="square">
            <a:spAutoFit/>
          </a:bodyPr>
          <a:lstStyle/>
          <a:p>
            <a:pPr eaLnBrk="1" hangingPunct="1">
              <a:defRPr/>
            </a:pPr>
            <a:r>
              <a:rPr lang="es-ES" sz="1100" b="1" dirty="0">
                <a:solidFill>
                  <a:prstClr val="black"/>
                </a:solidFill>
              </a:rPr>
              <a:t>Nota:  </a:t>
            </a:r>
            <a:r>
              <a:rPr lang="es-ES" sz="1100" dirty="0">
                <a:solidFill>
                  <a:prstClr val="black"/>
                </a:solidFill>
              </a:rPr>
              <a:t>El gráfico muestra el 91,8% de las salidas por país de destino 2.813.002. El resto de países representan el  7,8% (252.210  personas) </a:t>
            </a:r>
          </a:p>
        </p:txBody>
      </p:sp>
      <p:sp>
        <p:nvSpPr>
          <p:cNvPr id="8" name="Rectángulo 7"/>
          <p:cNvSpPr/>
          <p:nvPr/>
        </p:nvSpPr>
        <p:spPr>
          <a:xfrm>
            <a:off x="3703320" y="1748969"/>
            <a:ext cx="7635240" cy="1200329"/>
          </a:xfrm>
          <a:prstGeom prst="rect">
            <a:avLst/>
          </a:prstGeom>
          <a:noFill/>
        </p:spPr>
        <p:txBody>
          <a:bodyPr wrap="square" lIns="91440" tIns="45720" rIns="91440" bIns="45720">
            <a:spAutoFit/>
          </a:bodyPr>
          <a:lstStyle/>
          <a:p>
            <a:pPr algn="ctr"/>
            <a:r>
              <a:rPr lang="es-EC"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¿Qué países visitan los ecuatorianos?</a:t>
            </a:r>
          </a:p>
        </p:txBody>
      </p:sp>
      <p:grpSp>
        <p:nvGrpSpPr>
          <p:cNvPr id="7" name="16 Grupo">
            <a:extLst>
              <a:ext uri="{FF2B5EF4-FFF2-40B4-BE49-F238E27FC236}">
                <a16:creationId xmlns:a16="http://schemas.microsoft.com/office/drawing/2014/main" xmlns="" id="{1916F738-2573-444B-9917-029D248CE7E6}"/>
              </a:ext>
            </a:extLst>
          </p:cNvPr>
          <p:cNvGrpSpPr/>
          <p:nvPr/>
        </p:nvGrpSpPr>
        <p:grpSpPr>
          <a:xfrm>
            <a:off x="0" y="0"/>
            <a:ext cx="12161520" cy="731520"/>
            <a:chOff x="0" y="0"/>
            <a:chExt cx="17757741" cy="1588560"/>
          </a:xfrm>
        </p:grpSpPr>
        <p:pic>
          <p:nvPicPr>
            <p:cNvPr id="12" name="Picture 2" descr="Resultado de imagen para ecuador y sus regiones">
              <a:extLst>
                <a:ext uri="{FF2B5EF4-FFF2-40B4-BE49-F238E27FC236}">
                  <a16:creationId xmlns:a16="http://schemas.microsoft.com/office/drawing/2014/main" xmlns="" id="{179C5052-9408-4994-A7B7-97E9B90BC422}"/>
                </a:ext>
              </a:extLst>
            </p:cNvPr>
            <p:cNvPicPr>
              <a:picLocks noChangeAspect="1" noChangeArrowheads="1"/>
            </p:cNvPicPr>
            <p:nvPr/>
          </p:nvPicPr>
          <p:blipFill>
            <a:blip r:embed="rId3"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13" name="Picture 3" descr="Imagen relacionada">
              <a:extLst>
                <a:ext uri="{FF2B5EF4-FFF2-40B4-BE49-F238E27FC236}">
                  <a16:creationId xmlns:a16="http://schemas.microsoft.com/office/drawing/2014/main" xmlns="" id="{69D998CA-0A30-4478-9982-48FCC4E6A4EC}"/>
                </a:ext>
              </a:extLst>
            </p:cNvPr>
            <p:cNvPicPr>
              <a:picLocks noChangeAspect="1" noChangeArrowheads="1"/>
            </p:cNvPicPr>
            <p:nvPr/>
          </p:nvPicPr>
          <p:blipFill>
            <a:blip r:embed="rId4"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4" name="Picture 4">
              <a:extLst>
                <a:ext uri="{FF2B5EF4-FFF2-40B4-BE49-F238E27FC236}">
                  <a16:creationId xmlns:a16="http://schemas.microsoft.com/office/drawing/2014/main" xmlns="" id="{584BBE5C-07C3-4010-8089-BCF441A9E5C5}"/>
                </a:ext>
              </a:extLst>
            </p:cNvPr>
            <p:cNvPicPr>
              <a:picLocks noChangeAspect="1" noChangeArrowheads="1"/>
            </p:cNvPicPr>
            <p:nvPr/>
          </p:nvPicPr>
          <p:blipFill>
            <a:blip r:embed="rId5"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5" name="Picture 5" descr="Resultado de imagen para ecuador y sus regiones">
              <a:extLst>
                <a:ext uri="{FF2B5EF4-FFF2-40B4-BE49-F238E27FC236}">
                  <a16:creationId xmlns:a16="http://schemas.microsoft.com/office/drawing/2014/main" xmlns="" id="{1B75F7D0-C0EB-414D-8313-25564E51787A}"/>
                </a:ext>
              </a:extLst>
            </p:cNvPr>
            <p:cNvPicPr>
              <a:picLocks noChangeAspect="1" noChangeArrowheads="1"/>
            </p:cNvPicPr>
            <p:nvPr/>
          </p:nvPicPr>
          <p:blipFill>
            <a:blip r:embed="rId6"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6" name="Picture 6" descr="Resultado de imagen para sierra ecuador">
              <a:extLst>
                <a:ext uri="{FF2B5EF4-FFF2-40B4-BE49-F238E27FC236}">
                  <a16:creationId xmlns:a16="http://schemas.microsoft.com/office/drawing/2014/main" xmlns="" id="{CEDFAFE8-5689-437E-9FEE-121C7D8BB638}"/>
                </a:ext>
              </a:extLst>
            </p:cNvPr>
            <p:cNvPicPr>
              <a:picLocks noChangeAspect="1" noChangeArrowheads="1"/>
            </p:cNvPicPr>
            <p:nvPr/>
          </p:nvPicPr>
          <p:blipFill>
            <a:blip r:embed="rId7"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7" name="Picture 7" descr="Resultado de imagen para mitad del mundo">
              <a:extLst>
                <a:ext uri="{FF2B5EF4-FFF2-40B4-BE49-F238E27FC236}">
                  <a16:creationId xmlns:a16="http://schemas.microsoft.com/office/drawing/2014/main" xmlns="" id="{E1393260-A92A-49A4-AB2F-36156026E93C}"/>
                </a:ext>
              </a:extLst>
            </p:cNvPr>
            <p:cNvPicPr>
              <a:picLocks noChangeAspect="1" noChangeArrowheads="1"/>
            </p:cNvPicPr>
            <p:nvPr/>
          </p:nvPicPr>
          <p:blipFill>
            <a:blip r:embed="rId8"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8" name="Picture 8" descr="Resultado de imagen para oriente ecuatoriano">
              <a:extLst>
                <a:ext uri="{FF2B5EF4-FFF2-40B4-BE49-F238E27FC236}">
                  <a16:creationId xmlns:a16="http://schemas.microsoft.com/office/drawing/2014/main" xmlns="" id="{EAD66AD1-7B14-4061-ADC8-42EF74C46EDF}"/>
                </a:ext>
              </a:extLst>
            </p:cNvPr>
            <p:cNvPicPr>
              <a:picLocks noChangeAspect="1" noChangeArrowheads="1"/>
            </p:cNvPicPr>
            <p:nvPr/>
          </p:nvPicPr>
          <p:blipFill>
            <a:blip r:embed="rId9"/>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9" name="Picture 9" descr="Resultado de imagen para oriente ecuatoriano">
              <a:extLst>
                <a:ext uri="{FF2B5EF4-FFF2-40B4-BE49-F238E27FC236}">
                  <a16:creationId xmlns:a16="http://schemas.microsoft.com/office/drawing/2014/main" xmlns="" id="{DE580C50-5418-4257-BD78-AF04F399DF29}"/>
                </a:ext>
              </a:extLst>
            </p:cNvPr>
            <p:cNvPicPr>
              <a:picLocks noChangeAspect="1" noChangeArrowheads="1"/>
            </p:cNvPicPr>
            <p:nvPr/>
          </p:nvPicPr>
          <p:blipFill>
            <a:blip r:embed="rId10"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831517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fld id="{C8126447-4D4B-4C99-B128-995BABF8B136}" type="slidenum">
              <a:rPr lang="es-EC" smtClean="0"/>
              <a:pPr/>
              <a:t>16</a:t>
            </a:fld>
            <a:endParaRPr lang="es-EC" dirty="0"/>
          </a:p>
        </p:txBody>
      </p:sp>
      <p:sp>
        <p:nvSpPr>
          <p:cNvPr id="15" name="14 CuadroTexto"/>
          <p:cNvSpPr txBox="1"/>
          <p:nvPr/>
        </p:nvSpPr>
        <p:spPr>
          <a:xfrm>
            <a:off x="72008" y="804172"/>
            <a:ext cx="12192000" cy="646331"/>
          </a:xfrm>
          <a:prstGeom prst="rect">
            <a:avLst/>
          </a:prstGeom>
          <a:noFill/>
        </p:spPr>
        <p:txBody>
          <a:bodyPr wrap="square" rtlCol="0">
            <a:spAutoFit/>
          </a:bodyPr>
          <a:lstStyle/>
          <a:p>
            <a:r>
              <a:rPr lang="es-EC" sz="3600" b="1" dirty="0">
                <a:solidFill>
                  <a:schemeClr val="accent1">
                    <a:lumMod val="50000"/>
                  </a:schemeClr>
                </a:solidFill>
                <a:latin typeface="Calibri" pitchFamily="34" charset="0"/>
                <a:ea typeface="+mj-ea"/>
                <a:cs typeface="Arial Hebrew" charset="-79"/>
              </a:rPr>
              <a:t>BALANZA TURÍSTICA E INGRESO DE DIVISAS</a:t>
            </a:r>
            <a:endParaRPr lang="es-ES" sz="3600" b="1" dirty="0">
              <a:solidFill>
                <a:schemeClr val="accent1">
                  <a:lumMod val="50000"/>
                </a:schemeClr>
              </a:solidFill>
              <a:latin typeface="Calibri" pitchFamily="34" charset="0"/>
              <a:ea typeface="+mj-ea"/>
              <a:cs typeface="Arial Hebrew" charset="-79"/>
            </a:endParaRPr>
          </a:p>
        </p:txBody>
      </p:sp>
      <p:sp>
        <p:nvSpPr>
          <p:cNvPr id="38" name="37 CuadroTexto"/>
          <p:cNvSpPr txBox="1"/>
          <p:nvPr/>
        </p:nvSpPr>
        <p:spPr>
          <a:xfrm>
            <a:off x="610386" y="6396335"/>
            <a:ext cx="5517460" cy="276999"/>
          </a:xfrm>
          <a:prstGeom prst="rect">
            <a:avLst/>
          </a:prstGeom>
          <a:noFill/>
        </p:spPr>
        <p:txBody>
          <a:bodyPr wrap="square" rtlCol="0">
            <a:spAutoFit/>
          </a:bodyPr>
          <a:lstStyle/>
          <a:p>
            <a:r>
              <a:rPr lang="es-EC" sz="1200" b="1" dirty="0"/>
              <a:t>Fuente: </a:t>
            </a:r>
            <a:r>
              <a:rPr lang="es-EC" sz="1200" dirty="0"/>
              <a:t>Ministerio del Interior, Banco Central del Ecuador, INEC</a:t>
            </a:r>
            <a:endParaRPr lang="es-ES" sz="1100" dirty="0"/>
          </a:p>
        </p:txBody>
      </p:sp>
      <p:sp>
        <p:nvSpPr>
          <p:cNvPr id="21" name="20 CuadroTexto"/>
          <p:cNvSpPr txBox="1"/>
          <p:nvPr/>
        </p:nvSpPr>
        <p:spPr>
          <a:xfrm>
            <a:off x="1581649" y="1879549"/>
            <a:ext cx="2894817" cy="400110"/>
          </a:xfrm>
          <a:prstGeom prst="rect">
            <a:avLst/>
          </a:prstGeom>
          <a:noFill/>
        </p:spPr>
        <p:txBody>
          <a:bodyPr wrap="square" rtlCol="0">
            <a:spAutoFit/>
          </a:bodyPr>
          <a:lstStyle/>
          <a:p>
            <a:pPr algn="ctr"/>
            <a:r>
              <a:rPr lang="es-EC" sz="2000" b="1" dirty="0"/>
              <a:t>Saldo Balanza Turística</a:t>
            </a:r>
            <a:endParaRPr lang="es-ES" sz="2000" b="1" dirty="0"/>
          </a:p>
        </p:txBody>
      </p:sp>
      <p:sp>
        <p:nvSpPr>
          <p:cNvPr id="24" name="23 CuadroTexto"/>
          <p:cNvSpPr txBox="1"/>
          <p:nvPr/>
        </p:nvSpPr>
        <p:spPr>
          <a:xfrm>
            <a:off x="1433798" y="2318552"/>
            <a:ext cx="2894817" cy="615553"/>
          </a:xfrm>
          <a:prstGeom prst="rect">
            <a:avLst/>
          </a:prstGeom>
          <a:noFill/>
        </p:spPr>
        <p:txBody>
          <a:bodyPr wrap="square" rtlCol="0">
            <a:spAutoFit/>
          </a:bodyPr>
          <a:lstStyle/>
          <a:p>
            <a:pPr algn="ctr"/>
            <a:r>
              <a:rPr lang="es-EC" sz="1600" dirty="0"/>
              <a:t>2018 ENE-MAR</a:t>
            </a:r>
          </a:p>
          <a:p>
            <a:pPr algn="ctr"/>
            <a:r>
              <a:rPr lang="es-EC" dirty="0"/>
              <a:t>USD 311,1 millones</a:t>
            </a:r>
            <a:endParaRPr lang="es-ES" dirty="0"/>
          </a:p>
        </p:txBody>
      </p:sp>
      <p:sp>
        <p:nvSpPr>
          <p:cNvPr id="25" name="24 Flecha a la derecha con bandas"/>
          <p:cNvSpPr/>
          <p:nvPr/>
        </p:nvSpPr>
        <p:spPr>
          <a:xfrm rot="16200000">
            <a:off x="2402008" y="3016154"/>
            <a:ext cx="887104" cy="859812"/>
          </a:xfrm>
          <a:prstGeom prst="stripedRightArrow">
            <a:avLst>
              <a:gd name="adj1" fmla="val 50000"/>
              <a:gd name="adj2" fmla="val 52516"/>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ES"/>
          </a:p>
        </p:txBody>
      </p:sp>
      <p:sp>
        <p:nvSpPr>
          <p:cNvPr id="26" name="25 CuadroTexto"/>
          <p:cNvSpPr txBox="1"/>
          <p:nvPr/>
        </p:nvSpPr>
        <p:spPr>
          <a:xfrm>
            <a:off x="1365559" y="3874396"/>
            <a:ext cx="2894817" cy="646331"/>
          </a:xfrm>
          <a:prstGeom prst="rect">
            <a:avLst/>
          </a:prstGeom>
          <a:noFill/>
        </p:spPr>
        <p:txBody>
          <a:bodyPr wrap="square" rtlCol="0">
            <a:spAutoFit/>
          </a:bodyPr>
          <a:lstStyle/>
          <a:p>
            <a:pPr algn="ctr"/>
            <a:r>
              <a:rPr lang="es-EC" dirty="0"/>
              <a:t>Crecimiento</a:t>
            </a:r>
          </a:p>
          <a:p>
            <a:pPr algn="ctr"/>
            <a:r>
              <a:rPr lang="es-EC" dirty="0"/>
              <a:t>118,9% VS. 2017</a:t>
            </a:r>
            <a:endParaRPr lang="es-ES" dirty="0"/>
          </a:p>
        </p:txBody>
      </p:sp>
      <p:sp>
        <p:nvSpPr>
          <p:cNvPr id="28" name="27 CuadroTexto"/>
          <p:cNvSpPr txBox="1"/>
          <p:nvPr/>
        </p:nvSpPr>
        <p:spPr>
          <a:xfrm>
            <a:off x="330602" y="4900253"/>
            <a:ext cx="3217815" cy="861774"/>
          </a:xfrm>
          <a:prstGeom prst="rect">
            <a:avLst/>
          </a:prstGeom>
          <a:noFill/>
        </p:spPr>
        <p:txBody>
          <a:bodyPr wrap="square" rtlCol="0">
            <a:spAutoFit/>
          </a:bodyPr>
          <a:lstStyle/>
          <a:p>
            <a:pPr algn="ctr"/>
            <a:r>
              <a:rPr lang="es-EC" sz="1600" dirty="0"/>
              <a:t>2018 I Trimestre</a:t>
            </a:r>
          </a:p>
          <a:p>
            <a:pPr algn="ctr"/>
            <a:r>
              <a:rPr lang="es-EC" sz="1600" dirty="0"/>
              <a:t>155,6 ICT</a:t>
            </a:r>
          </a:p>
          <a:p>
            <a:pPr algn="ctr"/>
            <a:r>
              <a:rPr lang="es-EC" sz="1600" dirty="0"/>
              <a:t>(Índice Coyuntural de Turismo)</a:t>
            </a:r>
            <a:endParaRPr lang="es-ES" sz="1600" dirty="0"/>
          </a:p>
        </p:txBody>
      </p:sp>
      <p:sp>
        <p:nvSpPr>
          <p:cNvPr id="54" name="53 Triángulo isósceles"/>
          <p:cNvSpPr/>
          <p:nvPr/>
        </p:nvSpPr>
        <p:spPr>
          <a:xfrm>
            <a:off x="3220872" y="5076966"/>
            <a:ext cx="313899" cy="286603"/>
          </a:xfrm>
          <a:prstGeom prst="triangl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ES"/>
          </a:p>
        </p:txBody>
      </p:sp>
      <p:sp>
        <p:nvSpPr>
          <p:cNvPr id="55" name="54 CuadroTexto"/>
          <p:cNvSpPr txBox="1"/>
          <p:nvPr/>
        </p:nvSpPr>
        <p:spPr>
          <a:xfrm>
            <a:off x="3466531" y="4970766"/>
            <a:ext cx="1897039" cy="646331"/>
          </a:xfrm>
          <a:prstGeom prst="rect">
            <a:avLst/>
          </a:prstGeom>
          <a:noFill/>
        </p:spPr>
        <p:txBody>
          <a:bodyPr wrap="square" rtlCol="0">
            <a:spAutoFit/>
          </a:bodyPr>
          <a:lstStyle/>
          <a:p>
            <a:pPr algn="ctr"/>
            <a:r>
              <a:rPr lang="es-EC" dirty="0"/>
              <a:t>Crecimiento</a:t>
            </a:r>
          </a:p>
          <a:p>
            <a:pPr algn="ctr"/>
            <a:r>
              <a:rPr lang="es-EC" dirty="0"/>
              <a:t>3,7% VS. 2017</a:t>
            </a:r>
          </a:p>
        </p:txBody>
      </p:sp>
      <p:sp>
        <p:nvSpPr>
          <p:cNvPr id="56" name="55 Menos"/>
          <p:cNvSpPr/>
          <p:nvPr/>
        </p:nvSpPr>
        <p:spPr>
          <a:xfrm rot="16200000">
            <a:off x="2937683" y="3831608"/>
            <a:ext cx="5875359" cy="177420"/>
          </a:xfrm>
          <a:prstGeom prst="mathMin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
        <p:nvSpPr>
          <p:cNvPr id="57" name="56 CuadroTexto"/>
          <p:cNvSpPr txBox="1"/>
          <p:nvPr/>
        </p:nvSpPr>
        <p:spPr>
          <a:xfrm>
            <a:off x="7220448" y="1827233"/>
            <a:ext cx="2894817" cy="400110"/>
          </a:xfrm>
          <a:prstGeom prst="rect">
            <a:avLst/>
          </a:prstGeom>
          <a:noFill/>
        </p:spPr>
        <p:txBody>
          <a:bodyPr wrap="square" rtlCol="0">
            <a:spAutoFit/>
          </a:bodyPr>
          <a:lstStyle/>
          <a:p>
            <a:pPr algn="ctr"/>
            <a:r>
              <a:rPr lang="es-EC" sz="2000" b="1" dirty="0"/>
              <a:t>Ingreso de Divisas</a:t>
            </a:r>
            <a:endParaRPr lang="es-ES" sz="2000" b="1" dirty="0"/>
          </a:p>
        </p:txBody>
      </p:sp>
      <p:sp>
        <p:nvSpPr>
          <p:cNvPr id="58" name="57 CuadroTexto"/>
          <p:cNvSpPr txBox="1"/>
          <p:nvPr/>
        </p:nvSpPr>
        <p:spPr>
          <a:xfrm>
            <a:off x="7250020" y="2334473"/>
            <a:ext cx="2894817" cy="615553"/>
          </a:xfrm>
          <a:prstGeom prst="rect">
            <a:avLst/>
          </a:prstGeom>
          <a:noFill/>
        </p:spPr>
        <p:txBody>
          <a:bodyPr wrap="square" rtlCol="0">
            <a:spAutoFit/>
          </a:bodyPr>
          <a:lstStyle/>
          <a:p>
            <a:pPr algn="ctr"/>
            <a:r>
              <a:rPr lang="es-EC" sz="1600" dirty="0"/>
              <a:t>2018 ENE-MAR</a:t>
            </a:r>
          </a:p>
          <a:p>
            <a:pPr algn="ctr"/>
            <a:r>
              <a:rPr lang="es-EC" dirty="0"/>
              <a:t>USD  584,0 millones</a:t>
            </a:r>
            <a:endParaRPr lang="es-ES" dirty="0"/>
          </a:p>
        </p:txBody>
      </p:sp>
      <p:sp>
        <p:nvSpPr>
          <p:cNvPr id="59" name="58 Flecha a la derecha con bandas"/>
          <p:cNvSpPr/>
          <p:nvPr/>
        </p:nvSpPr>
        <p:spPr>
          <a:xfrm rot="16200000">
            <a:off x="8265996" y="2943369"/>
            <a:ext cx="898476" cy="857532"/>
          </a:xfrm>
          <a:prstGeom prst="stripedRightArrow">
            <a:avLst>
              <a:gd name="adj1" fmla="val 50000"/>
              <a:gd name="adj2" fmla="val 52516"/>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ES"/>
          </a:p>
        </p:txBody>
      </p:sp>
      <p:sp>
        <p:nvSpPr>
          <p:cNvPr id="61" name="60 CuadroTexto"/>
          <p:cNvSpPr txBox="1"/>
          <p:nvPr/>
        </p:nvSpPr>
        <p:spPr>
          <a:xfrm>
            <a:off x="7293237" y="3906242"/>
            <a:ext cx="2894817" cy="646331"/>
          </a:xfrm>
          <a:prstGeom prst="rect">
            <a:avLst/>
          </a:prstGeom>
          <a:noFill/>
        </p:spPr>
        <p:txBody>
          <a:bodyPr wrap="square" rtlCol="0">
            <a:spAutoFit/>
          </a:bodyPr>
          <a:lstStyle/>
          <a:p>
            <a:pPr algn="ctr"/>
            <a:r>
              <a:rPr lang="es-EC" dirty="0"/>
              <a:t>Crecimiento</a:t>
            </a:r>
          </a:p>
          <a:p>
            <a:pPr algn="ctr"/>
            <a:r>
              <a:rPr lang="es-EC" dirty="0"/>
              <a:t>46,3% VS. IT 2017</a:t>
            </a:r>
          </a:p>
        </p:txBody>
      </p:sp>
      <p:cxnSp>
        <p:nvCxnSpPr>
          <p:cNvPr id="63" name="62 Conector recto"/>
          <p:cNvCxnSpPr/>
          <p:nvPr/>
        </p:nvCxnSpPr>
        <p:spPr>
          <a:xfrm flipV="1">
            <a:off x="928049" y="4667530"/>
            <a:ext cx="3821372"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69 Conector recto"/>
          <p:cNvCxnSpPr/>
          <p:nvPr/>
        </p:nvCxnSpPr>
        <p:spPr>
          <a:xfrm flipV="1">
            <a:off x="7044520" y="4656160"/>
            <a:ext cx="3821372" cy="3"/>
          </a:xfrm>
          <a:prstGeom prst="line">
            <a:avLst/>
          </a:prstGeom>
        </p:spPr>
        <p:style>
          <a:lnRef idx="1">
            <a:schemeClr val="accent1"/>
          </a:lnRef>
          <a:fillRef idx="0">
            <a:schemeClr val="accent1"/>
          </a:fillRef>
          <a:effectRef idx="0">
            <a:schemeClr val="accent1"/>
          </a:effectRef>
          <a:fontRef idx="minor">
            <a:schemeClr val="tx1"/>
          </a:fontRef>
        </p:style>
      </p:cxnSp>
      <p:sp>
        <p:nvSpPr>
          <p:cNvPr id="71" name="70 CuadroTexto"/>
          <p:cNvSpPr txBox="1"/>
          <p:nvPr/>
        </p:nvSpPr>
        <p:spPr>
          <a:xfrm>
            <a:off x="6023994" y="4806993"/>
            <a:ext cx="3217815" cy="830997"/>
          </a:xfrm>
          <a:prstGeom prst="rect">
            <a:avLst/>
          </a:prstGeom>
          <a:noFill/>
        </p:spPr>
        <p:txBody>
          <a:bodyPr wrap="square" rtlCol="0">
            <a:spAutoFit/>
          </a:bodyPr>
          <a:lstStyle/>
          <a:p>
            <a:pPr algn="ctr"/>
            <a:r>
              <a:rPr lang="es-EC" sz="1600" dirty="0"/>
              <a:t>2018 Junio </a:t>
            </a:r>
          </a:p>
          <a:p>
            <a:pPr algn="ctr"/>
            <a:r>
              <a:rPr lang="es-EC" sz="1600" dirty="0"/>
              <a:t>104,81 IPC</a:t>
            </a:r>
          </a:p>
          <a:p>
            <a:pPr algn="ctr"/>
            <a:r>
              <a:rPr lang="es-EC" sz="1600" dirty="0"/>
              <a:t>(Índice  de Precios al Consumidor)</a:t>
            </a:r>
            <a:endParaRPr lang="es-ES" sz="1600" dirty="0"/>
          </a:p>
        </p:txBody>
      </p:sp>
      <p:sp>
        <p:nvSpPr>
          <p:cNvPr id="72" name="71 Triángulo isósceles"/>
          <p:cNvSpPr/>
          <p:nvPr/>
        </p:nvSpPr>
        <p:spPr>
          <a:xfrm rot="10800000">
            <a:off x="8873317" y="4997354"/>
            <a:ext cx="407159" cy="257033"/>
          </a:xfrm>
          <a:prstGeom prst="triangl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s-ES"/>
          </a:p>
        </p:txBody>
      </p:sp>
      <p:sp>
        <p:nvSpPr>
          <p:cNvPr id="73" name="72 CuadroTexto"/>
          <p:cNvSpPr txBox="1"/>
          <p:nvPr/>
        </p:nvSpPr>
        <p:spPr>
          <a:xfrm>
            <a:off x="9089409" y="4768326"/>
            <a:ext cx="2147247" cy="646331"/>
          </a:xfrm>
          <a:prstGeom prst="rect">
            <a:avLst/>
          </a:prstGeom>
          <a:noFill/>
        </p:spPr>
        <p:txBody>
          <a:bodyPr wrap="square" rtlCol="0">
            <a:spAutoFit/>
          </a:bodyPr>
          <a:lstStyle/>
          <a:p>
            <a:pPr algn="ctr"/>
            <a:r>
              <a:rPr lang="es-EC" dirty="0"/>
              <a:t>Decrecimiento</a:t>
            </a:r>
          </a:p>
          <a:p>
            <a:pPr algn="ctr"/>
            <a:r>
              <a:rPr lang="es-EC" dirty="0"/>
              <a:t>0,71% VS. 2017</a:t>
            </a:r>
          </a:p>
        </p:txBody>
      </p:sp>
      <p:grpSp>
        <p:nvGrpSpPr>
          <p:cNvPr id="22" name="16 Grupo">
            <a:extLst>
              <a:ext uri="{FF2B5EF4-FFF2-40B4-BE49-F238E27FC236}">
                <a16:creationId xmlns:a16="http://schemas.microsoft.com/office/drawing/2014/main" xmlns="" id="{AD45A479-F34C-48D2-A8AD-3603C2452FF6}"/>
              </a:ext>
            </a:extLst>
          </p:cNvPr>
          <p:cNvGrpSpPr/>
          <p:nvPr/>
        </p:nvGrpSpPr>
        <p:grpSpPr>
          <a:xfrm>
            <a:off x="0" y="0"/>
            <a:ext cx="12161520" cy="731520"/>
            <a:chOff x="0" y="0"/>
            <a:chExt cx="17757741" cy="1588560"/>
          </a:xfrm>
        </p:grpSpPr>
        <p:pic>
          <p:nvPicPr>
            <p:cNvPr id="23" name="Picture 2" descr="Resultado de imagen para ecuador y sus regiones">
              <a:extLst>
                <a:ext uri="{FF2B5EF4-FFF2-40B4-BE49-F238E27FC236}">
                  <a16:creationId xmlns:a16="http://schemas.microsoft.com/office/drawing/2014/main" xmlns="" id="{1E515C7C-D73C-4854-8A12-652DDA1ABDE0}"/>
                </a:ext>
              </a:extLst>
            </p:cNvPr>
            <p:cNvPicPr>
              <a:picLocks noChangeAspect="1" noChangeArrowheads="1"/>
            </p:cNvPicPr>
            <p:nvPr/>
          </p:nvPicPr>
          <p:blipFill>
            <a:blip r:embed="rId3"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27" name="Picture 3" descr="Imagen relacionada">
              <a:extLst>
                <a:ext uri="{FF2B5EF4-FFF2-40B4-BE49-F238E27FC236}">
                  <a16:creationId xmlns:a16="http://schemas.microsoft.com/office/drawing/2014/main" xmlns="" id="{9ADB4913-D728-40FF-B780-48A8AA2F5E09}"/>
                </a:ext>
              </a:extLst>
            </p:cNvPr>
            <p:cNvPicPr>
              <a:picLocks noChangeAspect="1" noChangeArrowheads="1"/>
            </p:cNvPicPr>
            <p:nvPr/>
          </p:nvPicPr>
          <p:blipFill>
            <a:blip r:embed="rId4"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29" name="Picture 4">
              <a:extLst>
                <a:ext uri="{FF2B5EF4-FFF2-40B4-BE49-F238E27FC236}">
                  <a16:creationId xmlns:a16="http://schemas.microsoft.com/office/drawing/2014/main" xmlns="" id="{82CDF195-B884-498B-8BC9-7E04F33C133E}"/>
                </a:ext>
              </a:extLst>
            </p:cNvPr>
            <p:cNvPicPr>
              <a:picLocks noChangeAspect="1" noChangeArrowheads="1"/>
            </p:cNvPicPr>
            <p:nvPr/>
          </p:nvPicPr>
          <p:blipFill>
            <a:blip r:embed="rId5"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30" name="Picture 5" descr="Resultado de imagen para ecuador y sus regiones">
              <a:extLst>
                <a:ext uri="{FF2B5EF4-FFF2-40B4-BE49-F238E27FC236}">
                  <a16:creationId xmlns:a16="http://schemas.microsoft.com/office/drawing/2014/main" xmlns="" id="{CEB4EB55-9634-45F3-864E-AF956448C8C7}"/>
                </a:ext>
              </a:extLst>
            </p:cNvPr>
            <p:cNvPicPr>
              <a:picLocks noChangeAspect="1" noChangeArrowheads="1"/>
            </p:cNvPicPr>
            <p:nvPr/>
          </p:nvPicPr>
          <p:blipFill>
            <a:blip r:embed="rId6"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31" name="Picture 6" descr="Resultado de imagen para sierra ecuador">
              <a:extLst>
                <a:ext uri="{FF2B5EF4-FFF2-40B4-BE49-F238E27FC236}">
                  <a16:creationId xmlns:a16="http://schemas.microsoft.com/office/drawing/2014/main" xmlns="" id="{A3F4636E-D13B-4293-AF0B-8066E7C6774F}"/>
                </a:ext>
              </a:extLst>
            </p:cNvPr>
            <p:cNvPicPr>
              <a:picLocks noChangeAspect="1" noChangeArrowheads="1"/>
            </p:cNvPicPr>
            <p:nvPr/>
          </p:nvPicPr>
          <p:blipFill>
            <a:blip r:embed="rId7"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32" name="Picture 7" descr="Resultado de imagen para mitad del mundo">
              <a:extLst>
                <a:ext uri="{FF2B5EF4-FFF2-40B4-BE49-F238E27FC236}">
                  <a16:creationId xmlns:a16="http://schemas.microsoft.com/office/drawing/2014/main" xmlns="" id="{95F5DA81-B58E-4A17-8446-672E3961104E}"/>
                </a:ext>
              </a:extLst>
            </p:cNvPr>
            <p:cNvPicPr>
              <a:picLocks noChangeAspect="1" noChangeArrowheads="1"/>
            </p:cNvPicPr>
            <p:nvPr/>
          </p:nvPicPr>
          <p:blipFill>
            <a:blip r:embed="rId8"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33" name="Picture 8" descr="Resultado de imagen para oriente ecuatoriano">
              <a:extLst>
                <a:ext uri="{FF2B5EF4-FFF2-40B4-BE49-F238E27FC236}">
                  <a16:creationId xmlns:a16="http://schemas.microsoft.com/office/drawing/2014/main" xmlns="" id="{9A1095ED-62BD-4C3D-AE71-D81ACC91EEC0}"/>
                </a:ext>
              </a:extLst>
            </p:cNvPr>
            <p:cNvPicPr>
              <a:picLocks noChangeAspect="1" noChangeArrowheads="1"/>
            </p:cNvPicPr>
            <p:nvPr/>
          </p:nvPicPr>
          <p:blipFill>
            <a:blip r:embed="rId9"/>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34" name="Picture 9" descr="Resultado de imagen para oriente ecuatoriano">
              <a:extLst>
                <a:ext uri="{FF2B5EF4-FFF2-40B4-BE49-F238E27FC236}">
                  <a16:creationId xmlns:a16="http://schemas.microsoft.com/office/drawing/2014/main" xmlns="" id="{1091A4DA-2309-49F5-85F8-1EE2596B061F}"/>
                </a:ext>
              </a:extLst>
            </p:cNvPr>
            <p:cNvPicPr>
              <a:picLocks noChangeAspect="1" noChangeArrowheads="1"/>
            </p:cNvPicPr>
            <p:nvPr/>
          </p:nvPicPr>
          <p:blipFill>
            <a:blip r:embed="rId10"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17 Imagen" descr="sierra3.jpg"/>
          <p:cNvPicPr>
            <a:picLocks noChangeAspect="1"/>
          </p:cNvPicPr>
          <p:nvPr/>
        </p:nvPicPr>
        <p:blipFill>
          <a:blip r:embed="rId3">
            <a:duotone>
              <a:prstClr val="black"/>
              <a:srgbClr val="D9C3A5">
                <a:tint val="50000"/>
                <a:satMod val="180000"/>
              </a:srgbClr>
            </a:duotone>
          </a:blip>
          <a:stretch>
            <a:fillRect/>
          </a:stretch>
        </p:blipFill>
        <p:spPr>
          <a:xfrm>
            <a:off x="-177421" y="0"/>
            <a:ext cx="12369421" cy="6858000"/>
          </a:xfrm>
          <a:prstGeom prst="rect">
            <a:avLst/>
          </a:prstGeom>
        </p:spPr>
      </p:pic>
      <p:sp>
        <p:nvSpPr>
          <p:cNvPr id="5" name="4 Marcador de número de diapositiva"/>
          <p:cNvSpPr>
            <a:spLocks noGrp="1"/>
          </p:cNvSpPr>
          <p:nvPr>
            <p:ph type="sldNum" sz="quarter" idx="12"/>
          </p:nvPr>
        </p:nvSpPr>
        <p:spPr/>
        <p:txBody>
          <a:bodyPr/>
          <a:lstStyle/>
          <a:p>
            <a:fld id="{C8126447-4D4B-4C99-B128-995BABF8B136}" type="slidenum">
              <a:rPr lang="es-EC" smtClean="0"/>
              <a:pPr/>
              <a:t>17</a:t>
            </a:fld>
            <a:endParaRPr lang="es-EC" dirty="0"/>
          </a:p>
        </p:txBody>
      </p:sp>
      <p:sp>
        <p:nvSpPr>
          <p:cNvPr id="15" name="14 CuadroTexto"/>
          <p:cNvSpPr txBox="1"/>
          <p:nvPr/>
        </p:nvSpPr>
        <p:spPr>
          <a:xfrm>
            <a:off x="2224584" y="184008"/>
            <a:ext cx="7042245" cy="461665"/>
          </a:xfrm>
          <a:prstGeom prst="rect">
            <a:avLst/>
          </a:prstGeom>
          <a:noFill/>
        </p:spPr>
        <p:txBody>
          <a:bodyPr wrap="square" rtlCol="0">
            <a:spAutoFit/>
          </a:bodyPr>
          <a:lstStyle/>
          <a:p>
            <a:pPr algn="ctr"/>
            <a:r>
              <a:rPr lang="es-EC" sz="2400" b="1" dirty="0">
                <a:solidFill>
                  <a:schemeClr val="bg1"/>
                </a:solidFill>
              </a:rPr>
              <a:t>Principales lugares turísticos de la Sierra del Ecuador</a:t>
            </a:r>
            <a:endParaRPr lang="es-ES" sz="2000" dirty="0">
              <a:solidFill>
                <a:schemeClr val="bg1"/>
              </a:solidFill>
            </a:endParaRPr>
          </a:p>
        </p:txBody>
      </p:sp>
      <p:sp>
        <p:nvSpPr>
          <p:cNvPr id="21" name="20 CuadroTexto"/>
          <p:cNvSpPr txBox="1"/>
          <p:nvPr/>
        </p:nvSpPr>
        <p:spPr>
          <a:xfrm>
            <a:off x="626305" y="787727"/>
            <a:ext cx="10523915" cy="369332"/>
          </a:xfrm>
          <a:prstGeom prst="rect">
            <a:avLst/>
          </a:prstGeom>
          <a:noFill/>
        </p:spPr>
        <p:txBody>
          <a:bodyPr wrap="square" rtlCol="0">
            <a:spAutoFit/>
          </a:bodyPr>
          <a:lstStyle/>
          <a:p>
            <a:pPr algn="just"/>
            <a:r>
              <a:rPr lang="es-EC" dirty="0">
                <a:solidFill>
                  <a:schemeClr val="bg1"/>
                </a:solidFill>
              </a:rPr>
              <a:t>A continuación los lugares más destacados para visitar en la sierra ecuatoriana:</a:t>
            </a:r>
            <a:endParaRPr lang="es-ES" dirty="0">
              <a:solidFill>
                <a:schemeClr val="bg1"/>
              </a:solidFill>
            </a:endParaRPr>
          </a:p>
        </p:txBody>
      </p:sp>
      <p:sp>
        <p:nvSpPr>
          <p:cNvPr id="28" name="27 CuadroTexto"/>
          <p:cNvSpPr txBox="1"/>
          <p:nvPr/>
        </p:nvSpPr>
        <p:spPr>
          <a:xfrm>
            <a:off x="696818" y="1458741"/>
            <a:ext cx="3547636" cy="553998"/>
          </a:xfrm>
          <a:prstGeom prst="rect">
            <a:avLst/>
          </a:prstGeom>
          <a:noFill/>
        </p:spPr>
        <p:txBody>
          <a:bodyPr wrap="square" rtlCol="0">
            <a:spAutoFit/>
          </a:bodyPr>
          <a:lstStyle/>
          <a:p>
            <a:pPr algn="just"/>
            <a:r>
              <a:rPr lang="es-EC" sz="1600" dirty="0">
                <a:solidFill>
                  <a:schemeClr val="bg1"/>
                </a:solidFill>
              </a:rPr>
              <a:t>1. </a:t>
            </a:r>
            <a:r>
              <a:rPr lang="es-ES" sz="1600" dirty="0">
                <a:solidFill>
                  <a:schemeClr val="bg1"/>
                </a:solidFill>
              </a:rPr>
              <a:t>Quito y l</a:t>
            </a:r>
            <a:r>
              <a:rPr lang="es-EC" sz="1600" dirty="0">
                <a:solidFill>
                  <a:schemeClr val="bg1"/>
                </a:solidFill>
              </a:rPr>
              <a:t>a Mitad del Mundo </a:t>
            </a:r>
            <a:endParaRPr lang="es-ES" sz="1600" dirty="0">
              <a:solidFill>
                <a:schemeClr val="bg1"/>
              </a:solidFill>
            </a:endParaRPr>
          </a:p>
          <a:p>
            <a:endParaRPr lang="es-ES" sz="1400" dirty="0"/>
          </a:p>
        </p:txBody>
      </p:sp>
      <p:sp>
        <p:nvSpPr>
          <p:cNvPr id="29" name="28 Rectángulo"/>
          <p:cNvSpPr/>
          <p:nvPr/>
        </p:nvSpPr>
        <p:spPr>
          <a:xfrm>
            <a:off x="6637361" y="1329098"/>
            <a:ext cx="4717577" cy="338554"/>
          </a:xfrm>
          <a:prstGeom prst="rect">
            <a:avLst/>
          </a:prstGeom>
        </p:spPr>
        <p:txBody>
          <a:bodyPr wrap="square">
            <a:spAutoFit/>
          </a:bodyPr>
          <a:lstStyle/>
          <a:p>
            <a:pPr algn="just"/>
            <a:r>
              <a:rPr lang="es-EC" sz="1600" dirty="0">
                <a:solidFill>
                  <a:schemeClr val="bg1"/>
                </a:solidFill>
              </a:rPr>
              <a:t>2. Avenida de los volcanes y Parque Nacional Cotopaxi:</a:t>
            </a:r>
            <a:endParaRPr lang="es-ES" sz="1600" dirty="0">
              <a:solidFill>
                <a:schemeClr val="bg1"/>
              </a:solidFill>
            </a:endParaRPr>
          </a:p>
        </p:txBody>
      </p:sp>
      <p:sp>
        <p:nvSpPr>
          <p:cNvPr id="30" name="29 CuadroTexto"/>
          <p:cNvSpPr txBox="1"/>
          <p:nvPr/>
        </p:nvSpPr>
        <p:spPr>
          <a:xfrm>
            <a:off x="3630304" y="4163275"/>
            <a:ext cx="5063319" cy="338554"/>
          </a:xfrm>
          <a:prstGeom prst="rect">
            <a:avLst/>
          </a:prstGeom>
          <a:noFill/>
        </p:spPr>
        <p:txBody>
          <a:bodyPr wrap="square" rtlCol="0">
            <a:spAutoFit/>
          </a:bodyPr>
          <a:lstStyle/>
          <a:p>
            <a:pPr algn="just"/>
            <a:r>
              <a:rPr lang="es-EC" sz="1600" dirty="0">
                <a:solidFill>
                  <a:schemeClr val="bg1"/>
                </a:solidFill>
              </a:rPr>
              <a:t>3. </a:t>
            </a:r>
            <a:r>
              <a:rPr lang="es-ES" sz="1600" dirty="0">
                <a:solidFill>
                  <a:schemeClr val="bg1"/>
                </a:solidFill>
              </a:rPr>
              <a:t>Vilcabamba y el  Parque Nacional Podocarpus:</a:t>
            </a:r>
          </a:p>
        </p:txBody>
      </p:sp>
      <p:pic>
        <p:nvPicPr>
          <p:cNvPr id="7170" name="Picture 2" descr="Resultado de imagen para quito y la mitad del mundo"/>
          <p:cNvPicPr>
            <a:picLocks noChangeAspect="1" noChangeArrowheads="1"/>
          </p:cNvPicPr>
          <p:nvPr/>
        </p:nvPicPr>
        <p:blipFill>
          <a:blip r:embed="rId4"/>
          <a:srcRect/>
          <a:stretch>
            <a:fillRect/>
          </a:stretch>
        </p:blipFill>
        <p:spPr bwMode="auto">
          <a:xfrm>
            <a:off x="264757" y="1817427"/>
            <a:ext cx="3542969" cy="1898815"/>
          </a:xfrm>
          <a:prstGeom prst="ellipse">
            <a:avLst/>
          </a:prstGeom>
          <a:ln>
            <a:noFill/>
          </a:ln>
          <a:effectLst>
            <a:softEdge rad="112500"/>
          </a:effectLst>
        </p:spPr>
      </p:pic>
      <p:pic>
        <p:nvPicPr>
          <p:cNvPr id="7172" name="Picture 4" descr="Resultado de imagen para parque nacional cotopaxi"/>
          <p:cNvPicPr>
            <a:picLocks noChangeAspect="1" noChangeArrowheads="1"/>
          </p:cNvPicPr>
          <p:nvPr/>
        </p:nvPicPr>
        <p:blipFill>
          <a:blip r:embed="rId5"/>
          <a:srcRect/>
          <a:stretch>
            <a:fillRect/>
          </a:stretch>
        </p:blipFill>
        <p:spPr bwMode="auto">
          <a:xfrm>
            <a:off x="7149453" y="1674054"/>
            <a:ext cx="3604984" cy="1969898"/>
          </a:xfrm>
          <a:prstGeom prst="ellipse">
            <a:avLst/>
          </a:prstGeom>
          <a:ln>
            <a:noFill/>
          </a:ln>
          <a:effectLst>
            <a:softEdge rad="112500"/>
          </a:effectLst>
        </p:spPr>
      </p:pic>
      <p:sp>
        <p:nvSpPr>
          <p:cNvPr id="7174" name="AutoShape 6" descr="Resultado de imagen para parque nacional podocarpu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7176" name="AutoShape 8" descr="Resultado de imagen para parque nacional podocarpu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7178" name="Picture 10" descr="Resultado de imagen para parque nacional podocarpus"/>
          <p:cNvPicPr>
            <a:picLocks noChangeAspect="1" noChangeArrowheads="1"/>
          </p:cNvPicPr>
          <p:nvPr/>
        </p:nvPicPr>
        <p:blipFill>
          <a:blip r:embed="rId6"/>
          <a:srcRect/>
          <a:stretch>
            <a:fillRect/>
          </a:stretch>
        </p:blipFill>
        <p:spPr bwMode="auto">
          <a:xfrm>
            <a:off x="3739487" y="4596381"/>
            <a:ext cx="3830518" cy="2056903"/>
          </a:xfrm>
          <a:prstGeom prst="ellipse">
            <a:avLst/>
          </a:prstGeom>
          <a:ln>
            <a:noFill/>
          </a:ln>
          <a:effectLst>
            <a:softEdge rad="112500"/>
          </a:effec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12 Imagen" descr="costa.jpg"/>
          <p:cNvPicPr>
            <a:picLocks noChangeAspect="1"/>
          </p:cNvPicPr>
          <p:nvPr/>
        </p:nvPicPr>
        <p:blipFill>
          <a:blip r:embed="rId3">
            <a:duotone>
              <a:prstClr val="black"/>
              <a:srgbClr val="D9C3A5">
                <a:tint val="50000"/>
                <a:satMod val="180000"/>
              </a:srgbClr>
            </a:duotone>
          </a:blip>
          <a:stretch>
            <a:fillRect/>
          </a:stretch>
        </p:blipFill>
        <p:spPr>
          <a:xfrm flipH="1">
            <a:off x="-6000" y="0"/>
            <a:ext cx="12198000" cy="6854628"/>
          </a:xfrm>
          <a:prstGeom prst="rect">
            <a:avLst/>
          </a:prstGeom>
        </p:spPr>
      </p:pic>
      <p:sp>
        <p:nvSpPr>
          <p:cNvPr id="5" name="4 Marcador de número de diapositiva"/>
          <p:cNvSpPr>
            <a:spLocks noGrp="1"/>
          </p:cNvSpPr>
          <p:nvPr>
            <p:ph type="sldNum" sz="quarter" idx="12"/>
          </p:nvPr>
        </p:nvSpPr>
        <p:spPr/>
        <p:txBody>
          <a:bodyPr/>
          <a:lstStyle/>
          <a:p>
            <a:fld id="{C8126447-4D4B-4C99-B128-995BABF8B136}" type="slidenum">
              <a:rPr lang="es-EC" smtClean="0"/>
              <a:pPr/>
              <a:t>18</a:t>
            </a:fld>
            <a:endParaRPr lang="es-EC" dirty="0"/>
          </a:p>
        </p:txBody>
      </p:sp>
      <p:sp>
        <p:nvSpPr>
          <p:cNvPr id="15" name="14 CuadroTexto"/>
          <p:cNvSpPr txBox="1"/>
          <p:nvPr/>
        </p:nvSpPr>
        <p:spPr>
          <a:xfrm>
            <a:off x="2238232" y="279543"/>
            <a:ext cx="7042245" cy="461665"/>
          </a:xfrm>
          <a:prstGeom prst="rect">
            <a:avLst/>
          </a:prstGeom>
          <a:noFill/>
        </p:spPr>
        <p:txBody>
          <a:bodyPr wrap="square" rtlCol="0">
            <a:spAutoFit/>
          </a:bodyPr>
          <a:lstStyle/>
          <a:p>
            <a:pPr algn="ctr"/>
            <a:r>
              <a:rPr lang="es-EC" sz="2400" b="1" dirty="0"/>
              <a:t>Principales lugares turísticos de la Costa del Ecuador</a:t>
            </a:r>
            <a:endParaRPr lang="es-ES" sz="2000" dirty="0"/>
          </a:p>
        </p:txBody>
      </p:sp>
      <p:sp>
        <p:nvSpPr>
          <p:cNvPr id="21" name="20 CuadroTexto"/>
          <p:cNvSpPr txBox="1"/>
          <p:nvPr/>
        </p:nvSpPr>
        <p:spPr>
          <a:xfrm>
            <a:off x="680897" y="828670"/>
            <a:ext cx="10523915" cy="369332"/>
          </a:xfrm>
          <a:prstGeom prst="rect">
            <a:avLst/>
          </a:prstGeom>
          <a:noFill/>
        </p:spPr>
        <p:txBody>
          <a:bodyPr wrap="square" rtlCol="0">
            <a:spAutoFit/>
          </a:bodyPr>
          <a:lstStyle/>
          <a:p>
            <a:pPr algn="just"/>
            <a:r>
              <a:rPr lang="es-EC" dirty="0"/>
              <a:t>A continuación los lugares más destacados para visitar en la costa ecuatoriana:</a:t>
            </a:r>
            <a:endParaRPr lang="es-ES" dirty="0"/>
          </a:p>
        </p:txBody>
      </p:sp>
      <p:sp>
        <p:nvSpPr>
          <p:cNvPr id="28" name="27 CuadroTexto"/>
          <p:cNvSpPr txBox="1"/>
          <p:nvPr/>
        </p:nvSpPr>
        <p:spPr>
          <a:xfrm>
            <a:off x="6196865" y="2345845"/>
            <a:ext cx="2155565" cy="338554"/>
          </a:xfrm>
          <a:prstGeom prst="rect">
            <a:avLst/>
          </a:prstGeom>
          <a:noFill/>
        </p:spPr>
        <p:txBody>
          <a:bodyPr wrap="square" rtlCol="0">
            <a:spAutoFit/>
          </a:bodyPr>
          <a:lstStyle/>
          <a:p>
            <a:pPr algn="ctr"/>
            <a:r>
              <a:rPr lang="es-EC" sz="1600" dirty="0"/>
              <a:t>Las playas de Manabí </a:t>
            </a:r>
            <a:endParaRPr lang="es-ES" sz="1600" dirty="0"/>
          </a:p>
        </p:txBody>
      </p:sp>
      <p:sp>
        <p:nvSpPr>
          <p:cNvPr id="29" name="28 Rectángulo"/>
          <p:cNvSpPr/>
          <p:nvPr/>
        </p:nvSpPr>
        <p:spPr>
          <a:xfrm>
            <a:off x="9080311" y="1097087"/>
            <a:ext cx="2820538" cy="338554"/>
          </a:xfrm>
          <a:prstGeom prst="rect">
            <a:avLst/>
          </a:prstGeom>
        </p:spPr>
        <p:txBody>
          <a:bodyPr wrap="square">
            <a:spAutoFit/>
          </a:bodyPr>
          <a:lstStyle/>
          <a:p>
            <a:pPr algn="ctr"/>
            <a:r>
              <a:rPr lang="es-EC" sz="1600" dirty="0"/>
              <a:t>Guayas</a:t>
            </a:r>
            <a:endParaRPr lang="es-ES" sz="1600" dirty="0"/>
          </a:p>
        </p:txBody>
      </p:sp>
      <p:sp>
        <p:nvSpPr>
          <p:cNvPr id="30" name="29 CuadroTexto"/>
          <p:cNvSpPr txBox="1"/>
          <p:nvPr/>
        </p:nvSpPr>
        <p:spPr>
          <a:xfrm>
            <a:off x="9298675" y="3671955"/>
            <a:ext cx="2247331" cy="338554"/>
          </a:xfrm>
          <a:prstGeom prst="rect">
            <a:avLst/>
          </a:prstGeom>
          <a:noFill/>
        </p:spPr>
        <p:txBody>
          <a:bodyPr wrap="square" rtlCol="0">
            <a:spAutoFit/>
          </a:bodyPr>
          <a:lstStyle/>
          <a:p>
            <a:pPr algn="ctr"/>
            <a:r>
              <a:rPr lang="es-EC" sz="1600" dirty="0"/>
              <a:t>El Oro </a:t>
            </a:r>
            <a:endParaRPr lang="es-ES" sz="1600" dirty="0"/>
          </a:p>
        </p:txBody>
      </p:sp>
      <p:pic>
        <p:nvPicPr>
          <p:cNvPr id="3074" name="Picture 2" descr="Sitios Turísticos Región Costa - Descubre Ecuador"/>
          <p:cNvPicPr>
            <a:picLocks noChangeAspect="1" noChangeArrowheads="1"/>
          </p:cNvPicPr>
          <p:nvPr/>
        </p:nvPicPr>
        <p:blipFill>
          <a:blip r:embed="rId4"/>
          <a:srcRect/>
          <a:stretch>
            <a:fillRect/>
          </a:stretch>
        </p:blipFill>
        <p:spPr bwMode="auto">
          <a:xfrm>
            <a:off x="6228830" y="2712469"/>
            <a:ext cx="2381250" cy="2296261"/>
          </a:xfrm>
          <a:prstGeom prst="rect">
            <a:avLst/>
          </a:prstGeom>
          <a:ln>
            <a:noFill/>
          </a:ln>
          <a:effectLst>
            <a:softEdge rad="112500"/>
          </a:effectLst>
        </p:spPr>
      </p:pic>
      <p:pic>
        <p:nvPicPr>
          <p:cNvPr id="3076" name="Picture 4" descr="Sitios Turísticos Región Costa - Descubre Ecuador"/>
          <p:cNvPicPr>
            <a:picLocks noChangeAspect="1" noChangeArrowheads="1"/>
          </p:cNvPicPr>
          <p:nvPr/>
        </p:nvPicPr>
        <p:blipFill>
          <a:blip r:embed="rId5"/>
          <a:srcRect/>
          <a:stretch>
            <a:fillRect/>
          </a:stretch>
        </p:blipFill>
        <p:spPr bwMode="auto">
          <a:xfrm>
            <a:off x="9034818" y="1464873"/>
            <a:ext cx="2729553" cy="1955742"/>
          </a:xfrm>
          <a:prstGeom prst="rect">
            <a:avLst/>
          </a:prstGeom>
          <a:ln>
            <a:noFill/>
          </a:ln>
          <a:effectLst>
            <a:softEdge rad="112500"/>
          </a:effectLst>
        </p:spPr>
      </p:pic>
      <p:pic>
        <p:nvPicPr>
          <p:cNvPr id="3078" name="Picture 6" descr="Sitios Turísticos Región Costa - Descubre Ecuador"/>
          <p:cNvPicPr>
            <a:picLocks noChangeAspect="1" noChangeArrowheads="1"/>
          </p:cNvPicPr>
          <p:nvPr/>
        </p:nvPicPr>
        <p:blipFill>
          <a:blip r:embed="rId6"/>
          <a:srcRect/>
          <a:stretch>
            <a:fillRect/>
          </a:stretch>
        </p:blipFill>
        <p:spPr bwMode="auto">
          <a:xfrm>
            <a:off x="9225886" y="4042521"/>
            <a:ext cx="2388359" cy="2191907"/>
          </a:xfrm>
          <a:prstGeom prst="rect">
            <a:avLst/>
          </a:prstGeom>
          <a:ln>
            <a:noFill/>
          </a:ln>
          <a:effectLst>
            <a:softEdge rad="112500"/>
          </a:effec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n relacionada"/>
          <p:cNvPicPr>
            <a:picLocks noChangeAspect="1" noChangeArrowheads="1"/>
          </p:cNvPicPr>
          <p:nvPr/>
        </p:nvPicPr>
        <p:blipFill>
          <a:blip r:embed="rId3">
            <a:duotone>
              <a:schemeClr val="bg2">
                <a:shade val="45000"/>
                <a:satMod val="135000"/>
              </a:schemeClr>
              <a:prstClr val="white"/>
            </a:duotone>
          </a:blip>
          <a:srcRect/>
          <a:stretch>
            <a:fillRect/>
          </a:stretch>
        </p:blipFill>
        <p:spPr bwMode="auto">
          <a:xfrm>
            <a:off x="0" y="0"/>
            <a:ext cx="12192000" cy="6858000"/>
          </a:xfrm>
          <a:prstGeom prst="rect">
            <a:avLst/>
          </a:prstGeom>
          <a:noFill/>
        </p:spPr>
      </p:pic>
      <p:sp>
        <p:nvSpPr>
          <p:cNvPr id="5" name="4 Marcador de número de diapositiva"/>
          <p:cNvSpPr>
            <a:spLocks noGrp="1"/>
          </p:cNvSpPr>
          <p:nvPr>
            <p:ph type="sldNum" sz="quarter" idx="12"/>
          </p:nvPr>
        </p:nvSpPr>
        <p:spPr/>
        <p:txBody>
          <a:bodyPr/>
          <a:lstStyle/>
          <a:p>
            <a:fld id="{C8126447-4D4B-4C99-B128-995BABF8B136}" type="slidenum">
              <a:rPr lang="es-EC" smtClean="0"/>
              <a:pPr/>
              <a:t>19</a:t>
            </a:fld>
            <a:endParaRPr lang="es-EC" dirty="0"/>
          </a:p>
        </p:txBody>
      </p:sp>
      <p:sp>
        <p:nvSpPr>
          <p:cNvPr id="15" name="14 CuadroTexto"/>
          <p:cNvSpPr txBox="1"/>
          <p:nvPr/>
        </p:nvSpPr>
        <p:spPr>
          <a:xfrm>
            <a:off x="2238232" y="279543"/>
            <a:ext cx="7042245" cy="461665"/>
          </a:xfrm>
          <a:prstGeom prst="rect">
            <a:avLst/>
          </a:prstGeom>
          <a:noFill/>
        </p:spPr>
        <p:txBody>
          <a:bodyPr wrap="square" rtlCol="0">
            <a:spAutoFit/>
          </a:bodyPr>
          <a:lstStyle/>
          <a:p>
            <a:pPr algn="ctr"/>
            <a:r>
              <a:rPr lang="es-EC" sz="2400" b="1" dirty="0"/>
              <a:t>Principales lugares turísticos del Oriente del Ecuador</a:t>
            </a:r>
            <a:endParaRPr lang="es-ES" sz="2000" dirty="0"/>
          </a:p>
        </p:txBody>
      </p:sp>
      <p:sp>
        <p:nvSpPr>
          <p:cNvPr id="21" name="20 CuadroTexto"/>
          <p:cNvSpPr txBox="1"/>
          <p:nvPr/>
        </p:nvSpPr>
        <p:spPr>
          <a:xfrm>
            <a:off x="653601" y="842318"/>
            <a:ext cx="10523915" cy="369332"/>
          </a:xfrm>
          <a:prstGeom prst="rect">
            <a:avLst/>
          </a:prstGeom>
          <a:noFill/>
        </p:spPr>
        <p:txBody>
          <a:bodyPr wrap="square" rtlCol="0">
            <a:spAutoFit/>
          </a:bodyPr>
          <a:lstStyle/>
          <a:p>
            <a:pPr algn="just"/>
            <a:r>
              <a:rPr lang="es-EC" dirty="0"/>
              <a:t>A continuación los lugares más destacados para visitar en el oriente ecuatoriano:</a:t>
            </a:r>
            <a:endParaRPr lang="es-ES" dirty="0"/>
          </a:p>
        </p:txBody>
      </p:sp>
      <p:sp>
        <p:nvSpPr>
          <p:cNvPr id="28" name="27 CuadroTexto"/>
          <p:cNvSpPr txBox="1"/>
          <p:nvPr/>
        </p:nvSpPr>
        <p:spPr>
          <a:xfrm>
            <a:off x="737761" y="1581572"/>
            <a:ext cx="2346633" cy="338554"/>
          </a:xfrm>
          <a:prstGeom prst="rect">
            <a:avLst/>
          </a:prstGeom>
          <a:noFill/>
        </p:spPr>
        <p:txBody>
          <a:bodyPr wrap="square" rtlCol="0">
            <a:spAutoFit/>
          </a:bodyPr>
          <a:lstStyle/>
          <a:p>
            <a:pPr algn="ctr"/>
            <a:r>
              <a:rPr lang="es-ES" sz="1600" b="1" dirty="0"/>
              <a:t>Parque Nacional Yasuní</a:t>
            </a:r>
            <a:endParaRPr lang="es-ES" sz="1600" dirty="0"/>
          </a:p>
        </p:txBody>
      </p:sp>
      <p:sp>
        <p:nvSpPr>
          <p:cNvPr id="29" name="28 Rectángulo"/>
          <p:cNvSpPr/>
          <p:nvPr/>
        </p:nvSpPr>
        <p:spPr>
          <a:xfrm>
            <a:off x="3771330" y="2625636"/>
            <a:ext cx="4280849" cy="338554"/>
          </a:xfrm>
          <a:prstGeom prst="rect">
            <a:avLst/>
          </a:prstGeom>
        </p:spPr>
        <p:txBody>
          <a:bodyPr wrap="square">
            <a:spAutoFit/>
          </a:bodyPr>
          <a:lstStyle/>
          <a:p>
            <a:pPr algn="ctr"/>
            <a:r>
              <a:rPr lang="es-ES" sz="1600" b="1" dirty="0"/>
              <a:t>Jardín Botánico las Orquídeas en Pastaza</a:t>
            </a:r>
            <a:endParaRPr lang="es-ES" sz="1600" dirty="0"/>
          </a:p>
        </p:txBody>
      </p:sp>
      <p:sp>
        <p:nvSpPr>
          <p:cNvPr id="30" name="29 CuadroTexto"/>
          <p:cNvSpPr txBox="1"/>
          <p:nvPr/>
        </p:nvSpPr>
        <p:spPr>
          <a:xfrm>
            <a:off x="8284192" y="3439943"/>
            <a:ext cx="3289110" cy="584775"/>
          </a:xfrm>
          <a:prstGeom prst="rect">
            <a:avLst/>
          </a:prstGeom>
          <a:noFill/>
        </p:spPr>
        <p:txBody>
          <a:bodyPr wrap="square" rtlCol="0">
            <a:spAutoFit/>
          </a:bodyPr>
          <a:lstStyle/>
          <a:p>
            <a:pPr algn="ctr"/>
            <a:r>
              <a:rPr lang="es-ES" sz="1600" b="1" dirty="0"/>
              <a:t>Reserva Ecológica Cofán Bermejo  en Sucumbíos</a:t>
            </a:r>
            <a:r>
              <a:rPr lang="es-EC" sz="1600" dirty="0"/>
              <a:t> </a:t>
            </a:r>
            <a:endParaRPr lang="es-ES" sz="1600" dirty="0"/>
          </a:p>
        </p:txBody>
      </p:sp>
      <p:sp>
        <p:nvSpPr>
          <p:cNvPr id="30724" name="AutoShape 4" descr="Resultado de imagen para parque nacional yasun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6" name="15 Imagen" descr="yasuní.jpg"/>
          <p:cNvPicPr>
            <a:picLocks noChangeAspect="1"/>
          </p:cNvPicPr>
          <p:nvPr/>
        </p:nvPicPr>
        <p:blipFill>
          <a:blip r:embed="rId4" cstate="print"/>
          <a:stretch>
            <a:fillRect/>
          </a:stretch>
        </p:blipFill>
        <p:spPr>
          <a:xfrm>
            <a:off x="368491" y="2010447"/>
            <a:ext cx="2934268" cy="2485091"/>
          </a:xfrm>
          <a:prstGeom prst="rect">
            <a:avLst/>
          </a:prstGeom>
          <a:ln>
            <a:noFill/>
          </a:ln>
          <a:effectLst>
            <a:softEdge rad="112500"/>
          </a:effectLst>
        </p:spPr>
      </p:pic>
      <p:sp>
        <p:nvSpPr>
          <p:cNvPr id="30726" name="AutoShape 6" descr="Imagen relacionada"/>
          <p:cNvSpPr>
            <a:spLocks noChangeAspect="1" noChangeArrowheads="1"/>
          </p:cNvSpPr>
          <p:nvPr/>
        </p:nvSpPr>
        <p:spPr bwMode="auto">
          <a:xfrm>
            <a:off x="155575" y="-1881188"/>
            <a:ext cx="6991350" cy="3933826"/>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7" name="16 Imagen" descr="orq.jpg"/>
          <p:cNvPicPr>
            <a:picLocks noChangeAspect="1"/>
          </p:cNvPicPr>
          <p:nvPr/>
        </p:nvPicPr>
        <p:blipFill>
          <a:blip r:embed="rId5" cstate="print"/>
          <a:stretch>
            <a:fillRect/>
          </a:stretch>
        </p:blipFill>
        <p:spPr>
          <a:xfrm>
            <a:off x="4176214" y="3043451"/>
            <a:ext cx="3548419" cy="1995986"/>
          </a:xfrm>
          <a:prstGeom prst="rect">
            <a:avLst/>
          </a:prstGeom>
          <a:ln>
            <a:noFill/>
          </a:ln>
          <a:effectLst>
            <a:softEdge rad="112500"/>
          </a:effectLst>
        </p:spPr>
      </p:pic>
      <p:pic>
        <p:nvPicPr>
          <p:cNvPr id="30728" name="Picture 8" descr="Resultado de imagen para Reserva Ecológica Cofán Bermejo"/>
          <p:cNvPicPr>
            <a:picLocks noChangeAspect="1" noChangeArrowheads="1"/>
          </p:cNvPicPr>
          <p:nvPr/>
        </p:nvPicPr>
        <p:blipFill>
          <a:blip r:embed="rId6"/>
          <a:srcRect/>
          <a:stretch>
            <a:fillRect/>
          </a:stretch>
        </p:blipFill>
        <p:spPr bwMode="auto">
          <a:xfrm>
            <a:off x="8557146" y="4113047"/>
            <a:ext cx="3029803" cy="2219514"/>
          </a:xfrm>
          <a:prstGeom prst="rect">
            <a:avLst/>
          </a:prstGeom>
          <a:ln>
            <a:noFill/>
          </a:ln>
          <a:effectLst>
            <a:softEdge rad="112500"/>
          </a:effectLst>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FA466E7-2A2D-481E-8C0D-0C78280B630B}"/>
              </a:ext>
            </a:extLst>
          </p:cNvPr>
          <p:cNvSpPr>
            <a:spLocks noGrp="1"/>
          </p:cNvSpPr>
          <p:nvPr>
            <p:ph type="title"/>
          </p:nvPr>
        </p:nvSpPr>
        <p:spPr>
          <a:xfrm>
            <a:off x="0" y="717999"/>
            <a:ext cx="12192000" cy="681037"/>
          </a:xfrm>
          <a:ln>
            <a:solidFill>
              <a:schemeClr val="bg1"/>
            </a:solidFill>
          </a:ln>
        </p:spPr>
        <p:txBody>
          <a:bodyPr>
            <a:normAutofit/>
          </a:bodyPr>
          <a:lstStyle/>
          <a:p>
            <a:r>
              <a:rPr lang="es-ES_tradnl" sz="4000" b="1" dirty="0">
                <a:solidFill>
                  <a:schemeClr val="accent1">
                    <a:lumMod val="50000"/>
                  </a:schemeClr>
                </a:solidFill>
                <a:latin typeface="Calibri" pitchFamily="34" charset="0"/>
                <a:cs typeface="Arial Hebrew" charset="-79"/>
              </a:rPr>
              <a:t>TEMAS A DESARROLLAR</a:t>
            </a:r>
            <a:endParaRPr lang="es-MX" sz="4000" dirty="0"/>
          </a:p>
        </p:txBody>
      </p:sp>
      <p:sp>
        <p:nvSpPr>
          <p:cNvPr id="3" name="Marcador de contenido 2">
            <a:extLst>
              <a:ext uri="{FF2B5EF4-FFF2-40B4-BE49-F238E27FC236}">
                <a16:creationId xmlns:a16="http://schemas.microsoft.com/office/drawing/2014/main" xmlns="" id="{DD8C3149-5D16-449F-87BB-B56FC335425F}"/>
              </a:ext>
            </a:extLst>
          </p:cNvPr>
          <p:cNvSpPr>
            <a:spLocks noGrp="1"/>
          </p:cNvSpPr>
          <p:nvPr>
            <p:ph idx="1"/>
          </p:nvPr>
        </p:nvSpPr>
        <p:spPr>
          <a:xfrm>
            <a:off x="299114" y="1581599"/>
            <a:ext cx="11054686" cy="4957313"/>
          </a:xfrm>
        </p:spPr>
        <p:txBody>
          <a:bodyPr>
            <a:normAutofit fontScale="92500" lnSpcReduction="20000"/>
          </a:bodyPr>
          <a:lstStyle/>
          <a:p>
            <a:pPr>
              <a:buFont typeface="Wingdings" panose="05000000000000000000" pitchFamily="2" charset="2"/>
              <a:buChar char="ü"/>
            </a:pPr>
            <a:r>
              <a:rPr lang="es-ES_tradnl" altLang="en-US" sz="3000" dirty="0">
                <a:ea typeface="Helvetica Neue Light"/>
                <a:cs typeface="Helvetica Neue Light"/>
              </a:rPr>
              <a:t>Logros de la política de comercio exterior </a:t>
            </a:r>
          </a:p>
          <a:p>
            <a:pPr>
              <a:buFont typeface="Wingdings" panose="05000000000000000000" pitchFamily="2" charset="2"/>
              <a:buChar char="ü"/>
            </a:pPr>
            <a:r>
              <a:rPr lang="es-ES_tradnl" altLang="en-US" sz="3000" dirty="0">
                <a:ea typeface="Helvetica Neue Light"/>
                <a:cs typeface="Helvetica Neue Light"/>
              </a:rPr>
              <a:t>Crecimiento económico </a:t>
            </a:r>
          </a:p>
          <a:p>
            <a:pPr>
              <a:buFont typeface="Wingdings" panose="05000000000000000000" pitchFamily="2" charset="2"/>
              <a:buChar char="ü"/>
            </a:pPr>
            <a:r>
              <a:rPr lang="es-ES_tradnl" altLang="en-US" sz="3000" dirty="0">
                <a:ea typeface="Helvetica Neue Light"/>
                <a:cs typeface="Helvetica Neue Light"/>
              </a:rPr>
              <a:t>Inversión </a:t>
            </a:r>
          </a:p>
          <a:p>
            <a:pPr>
              <a:buFont typeface="Wingdings" panose="05000000000000000000" pitchFamily="2" charset="2"/>
              <a:buChar char="ü"/>
            </a:pPr>
            <a:r>
              <a:rPr lang="es-ES_tradnl" altLang="en-US" sz="3000" dirty="0">
                <a:ea typeface="Helvetica Neue Light"/>
                <a:cs typeface="Helvetica Neue Light"/>
              </a:rPr>
              <a:t>Exportaciones </a:t>
            </a:r>
          </a:p>
          <a:p>
            <a:pPr>
              <a:buFont typeface="Wingdings" panose="05000000000000000000" pitchFamily="2" charset="2"/>
              <a:buChar char="ü"/>
            </a:pPr>
            <a:r>
              <a:rPr lang="es-ES_tradnl" altLang="en-US" sz="3000" dirty="0">
                <a:ea typeface="Helvetica Neue Light"/>
                <a:cs typeface="Helvetica Neue Light"/>
              </a:rPr>
              <a:t>Desarrollo Social</a:t>
            </a:r>
          </a:p>
          <a:p>
            <a:pPr>
              <a:buFont typeface="Wingdings" panose="05000000000000000000" pitchFamily="2" charset="2"/>
              <a:buChar char="ü"/>
            </a:pPr>
            <a:r>
              <a:rPr lang="es-ES_tradnl" altLang="en-US" sz="3000" dirty="0">
                <a:ea typeface="Helvetica Neue Light"/>
                <a:cs typeface="Helvetica Neue Light"/>
              </a:rPr>
              <a:t>Turismo </a:t>
            </a:r>
          </a:p>
          <a:p>
            <a:pPr>
              <a:buFont typeface="Wingdings" panose="05000000000000000000" pitchFamily="2" charset="2"/>
              <a:buChar char="ü"/>
            </a:pPr>
            <a:r>
              <a:rPr lang="es-ES_tradnl" altLang="en-US" sz="3000" dirty="0">
                <a:ea typeface="Helvetica Neue Light"/>
                <a:cs typeface="Helvetica Neue Light"/>
              </a:rPr>
              <a:t>Propuestas del gobierno </a:t>
            </a:r>
          </a:p>
          <a:p>
            <a:pPr marL="1200150" lvl="1" indent="-457200">
              <a:buFont typeface="Wingdings" panose="05000000000000000000" pitchFamily="2" charset="2"/>
              <a:buChar char="ü"/>
            </a:pPr>
            <a:r>
              <a:rPr lang="es-ES_tradnl" altLang="en-US" sz="3000" dirty="0">
                <a:ea typeface="Helvetica Neue Light"/>
                <a:cs typeface="Helvetica Neue Light"/>
              </a:rPr>
              <a:t>Consejo Consultivo Productivo y Tributario </a:t>
            </a:r>
          </a:p>
          <a:p>
            <a:pPr marL="1200150" lvl="1" indent="-457200">
              <a:buFont typeface="Wingdings" panose="05000000000000000000" pitchFamily="2" charset="2"/>
              <a:buChar char="ü"/>
            </a:pPr>
            <a:r>
              <a:rPr lang="es-ES_tradnl" altLang="en-US" sz="3000" dirty="0">
                <a:ea typeface="Helvetica Neue Light"/>
                <a:cs typeface="Helvetica Neue Light"/>
              </a:rPr>
              <a:t>Política industrial</a:t>
            </a:r>
          </a:p>
          <a:p>
            <a:pPr marL="1200150" lvl="1" indent="-457200">
              <a:buFont typeface="Wingdings" panose="05000000000000000000" pitchFamily="2" charset="2"/>
              <a:buChar char="ü"/>
            </a:pPr>
            <a:r>
              <a:rPr lang="es-ES_tradnl" altLang="en-US" sz="3000" dirty="0">
                <a:ea typeface="Helvetica Neue Light"/>
                <a:cs typeface="Helvetica Neue Light"/>
              </a:rPr>
              <a:t>Política de desarrollo productivo </a:t>
            </a:r>
          </a:p>
          <a:p>
            <a:pPr marL="1200150" lvl="1" indent="-457200">
              <a:buFont typeface="Wingdings" panose="05000000000000000000" pitchFamily="2" charset="2"/>
              <a:buChar char="ü"/>
            </a:pPr>
            <a:r>
              <a:rPr lang="es-ES_tradnl" altLang="en-US" sz="3000" dirty="0">
                <a:ea typeface="Helvetica Neue Light"/>
                <a:cs typeface="Helvetica Neue Light"/>
              </a:rPr>
              <a:t>Ley orgánica para el fomento productivo, atracción de inversiones, generación de empleo, estabilidad y equilibrio fiscal</a:t>
            </a:r>
          </a:p>
          <a:p>
            <a:endParaRPr lang="es-MX" dirty="0"/>
          </a:p>
        </p:txBody>
      </p:sp>
      <p:sp>
        <p:nvSpPr>
          <p:cNvPr id="6" name="Marcador de número de diapositiva 5">
            <a:extLst>
              <a:ext uri="{FF2B5EF4-FFF2-40B4-BE49-F238E27FC236}">
                <a16:creationId xmlns:a16="http://schemas.microsoft.com/office/drawing/2014/main" xmlns="" id="{B14C05B8-9EC6-4D90-A952-26A4259C7051}"/>
              </a:ext>
            </a:extLst>
          </p:cNvPr>
          <p:cNvSpPr>
            <a:spLocks noGrp="1"/>
          </p:cNvSpPr>
          <p:nvPr>
            <p:ph type="sldNum" sz="quarter" idx="12"/>
          </p:nvPr>
        </p:nvSpPr>
        <p:spPr/>
        <p:txBody>
          <a:bodyPr/>
          <a:lstStyle/>
          <a:p>
            <a:fld id="{B50FA0FA-4C5D-4AE1-9D0D-CCB04B6D5846}" type="slidenum">
              <a:rPr lang="es-MX" smtClean="0"/>
              <a:t>2</a:t>
            </a:fld>
            <a:endParaRPr lang="es-MX"/>
          </a:p>
        </p:txBody>
      </p:sp>
      <p:grpSp>
        <p:nvGrpSpPr>
          <p:cNvPr id="5" name="16 Grupo">
            <a:extLst>
              <a:ext uri="{FF2B5EF4-FFF2-40B4-BE49-F238E27FC236}">
                <a16:creationId xmlns:a16="http://schemas.microsoft.com/office/drawing/2014/main" xmlns="" id="{8F0D537A-6C12-4C41-A76D-09992C0F3358}"/>
              </a:ext>
            </a:extLst>
          </p:cNvPr>
          <p:cNvGrpSpPr/>
          <p:nvPr/>
        </p:nvGrpSpPr>
        <p:grpSpPr>
          <a:xfrm>
            <a:off x="0" y="0"/>
            <a:ext cx="12161520" cy="731520"/>
            <a:chOff x="0" y="0"/>
            <a:chExt cx="17757741" cy="1588560"/>
          </a:xfrm>
        </p:grpSpPr>
        <p:pic>
          <p:nvPicPr>
            <p:cNvPr id="7" name="Picture 2" descr="Resultado de imagen para ecuador y sus regiones">
              <a:extLst>
                <a:ext uri="{FF2B5EF4-FFF2-40B4-BE49-F238E27FC236}">
                  <a16:creationId xmlns:a16="http://schemas.microsoft.com/office/drawing/2014/main" xmlns="" id="{F6E6784B-59EE-433D-B990-22A9CC343D42}"/>
                </a:ext>
              </a:extLst>
            </p:cNvPr>
            <p:cNvPicPr>
              <a:picLocks noChangeAspect="1" noChangeArrowheads="1"/>
            </p:cNvPicPr>
            <p:nvPr/>
          </p:nvPicPr>
          <p:blipFill>
            <a:blip r:embed="rId2"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8" name="Picture 3" descr="Imagen relacionada">
              <a:extLst>
                <a:ext uri="{FF2B5EF4-FFF2-40B4-BE49-F238E27FC236}">
                  <a16:creationId xmlns:a16="http://schemas.microsoft.com/office/drawing/2014/main" xmlns="" id="{E1C6DE12-616D-44CD-A670-8359F19EEFA5}"/>
                </a:ext>
              </a:extLst>
            </p:cNvPr>
            <p:cNvPicPr>
              <a:picLocks noChangeAspect="1" noChangeArrowheads="1"/>
            </p:cNvPicPr>
            <p:nvPr/>
          </p:nvPicPr>
          <p:blipFill>
            <a:blip r:embed="rId3"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9" name="Picture 4">
              <a:extLst>
                <a:ext uri="{FF2B5EF4-FFF2-40B4-BE49-F238E27FC236}">
                  <a16:creationId xmlns:a16="http://schemas.microsoft.com/office/drawing/2014/main" xmlns="" id="{8C64EB2E-F124-4C45-91DB-428ABBFAEE40}"/>
                </a:ext>
              </a:extLst>
            </p:cNvPr>
            <p:cNvPicPr>
              <a:picLocks noChangeAspect="1" noChangeArrowheads="1"/>
            </p:cNvPicPr>
            <p:nvPr/>
          </p:nvPicPr>
          <p:blipFill>
            <a:blip r:embed="rId4"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0" name="Picture 5" descr="Resultado de imagen para ecuador y sus regiones">
              <a:extLst>
                <a:ext uri="{FF2B5EF4-FFF2-40B4-BE49-F238E27FC236}">
                  <a16:creationId xmlns:a16="http://schemas.microsoft.com/office/drawing/2014/main" xmlns="" id="{0313D177-2C09-4D82-9D06-3930AE0C6E39}"/>
                </a:ext>
              </a:extLst>
            </p:cNvPr>
            <p:cNvPicPr>
              <a:picLocks noChangeAspect="1" noChangeArrowheads="1"/>
            </p:cNvPicPr>
            <p:nvPr/>
          </p:nvPicPr>
          <p:blipFill>
            <a:blip r:embed="rId5"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1" name="Picture 6" descr="Resultado de imagen para sierra ecuador">
              <a:extLst>
                <a:ext uri="{FF2B5EF4-FFF2-40B4-BE49-F238E27FC236}">
                  <a16:creationId xmlns:a16="http://schemas.microsoft.com/office/drawing/2014/main" xmlns="" id="{3A83E73E-2077-4C89-9EEC-C2A1A67B3619}"/>
                </a:ext>
              </a:extLst>
            </p:cNvPr>
            <p:cNvPicPr>
              <a:picLocks noChangeAspect="1" noChangeArrowheads="1"/>
            </p:cNvPicPr>
            <p:nvPr/>
          </p:nvPicPr>
          <p:blipFill>
            <a:blip r:embed="rId6"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2" name="Picture 7" descr="Resultado de imagen para mitad del mundo">
              <a:extLst>
                <a:ext uri="{FF2B5EF4-FFF2-40B4-BE49-F238E27FC236}">
                  <a16:creationId xmlns:a16="http://schemas.microsoft.com/office/drawing/2014/main" xmlns="" id="{1C57A4BF-E5D8-4611-B805-A40983201050}"/>
                </a:ext>
              </a:extLst>
            </p:cNvPr>
            <p:cNvPicPr>
              <a:picLocks noChangeAspect="1" noChangeArrowheads="1"/>
            </p:cNvPicPr>
            <p:nvPr/>
          </p:nvPicPr>
          <p:blipFill>
            <a:blip r:embed="rId7"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3" name="Picture 8" descr="Resultado de imagen para oriente ecuatoriano">
              <a:extLst>
                <a:ext uri="{FF2B5EF4-FFF2-40B4-BE49-F238E27FC236}">
                  <a16:creationId xmlns:a16="http://schemas.microsoft.com/office/drawing/2014/main" xmlns="" id="{91F4F60F-B0A0-410D-9382-F709DAA2EEC1}"/>
                </a:ext>
              </a:extLst>
            </p:cNvPr>
            <p:cNvPicPr>
              <a:picLocks noChangeAspect="1" noChangeArrowheads="1"/>
            </p:cNvPicPr>
            <p:nvPr/>
          </p:nvPicPr>
          <p:blipFill>
            <a:blip r:embed="rId8"/>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4" name="Picture 9" descr="Resultado de imagen para oriente ecuatoriano">
              <a:extLst>
                <a:ext uri="{FF2B5EF4-FFF2-40B4-BE49-F238E27FC236}">
                  <a16:creationId xmlns:a16="http://schemas.microsoft.com/office/drawing/2014/main" xmlns="" id="{2A49D6A4-5B8B-4699-A0CB-638EB038BD9E}"/>
                </a:ext>
              </a:extLst>
            </p:cNvPr>
            <p:cNvPicPr>
              <a:picLocks noChangeAspect="1" noChangeArrowheads="1"/>
            </p:cNvPicPr>
            <p:nvPr/>
          </p:nvPicPr>
          <p:blipFill>
            <a:blip r:embed="rId9"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946724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descr="Imagen relacionada"/>
          <p:cNvPicPr>
            <a:picLocks noChangeAspect="1" noChangeArrowheads="1"/>
          </p:cNvPicPr>
          <p:nvPr/>
        </p:nvPicPr>
        <p:blipFill>
          <a:blip r:embed="rId3">
            <a:duotone>
              <a:prstClr val="black"/>
              <a:srgbClr val="D9C3A5">
                <a:tint val="50000"/>
                <a:satMod val="180000"/>
              </a:srgbClr>
            </a:duotone>
          </a:blip>
          <a:srcRect b="7936"/>
          <a:stretch>
            <a:fillRect/>
          </a:stretch>
        </p:blipFill>
        <p:spPr bwMode="auto">
          <a:xfrm>
            <a:off x="0" y="0"/>
            <a:ext cx="12192000" cy="6867464"/>
          </a:xfrm>
          <a:prstGeom prst="rect">
            <a:avLst/>
          </a:prstGeom>
          <a:noFill/>
        </p:spPr>
      </p:pic>
      <p:sp>
        <p:nvSpPr>
          <p:cNvPr id="5" name="4 Marcador de número de diapositiva"/>
          <p:cNvSpPr>
            <a:spLocks noGrp="1"/>
          </p:cNvSpPr>
          <p:nvPr>
            <p:ph type="sldNum" sz="quarter" idx="12"/>
          </p:nvPr>
        </p:nvSpPr>
        <p:spPr/>
        <p:txBody>
          <a:bodyPr/>
          <a:lstStyle/>
          <a:p>
            <a:fld id="{C8126447-4D4B-4C99-B128-995BABF8B136}" type="slidenum">
              <a:rPr lang="es-EC" smtClean="0"/>
              <a:pPr/>
              <a:t>20</a:t>
            </a:fld>
            <a:endParaRPr lang="es-EC" dirty="0"/>
          </a:p>
        </p:txBody>
      </p:sp>
      <p:sp>
        <p:nvSpPr>
          <p:cNvPr id="15" name="14 CuadroTexto"/>
          <p:cNvSpPr txBox="1"/>
          <p:nvPr/>
        </p:nvSpPr>
        <p:spPr>
          <a:xfrm>
            <a:off x="2238232" y="279543"/>
            <a:ext cx="7042245" cy="830997"/>
          </a:xfrm>
          <a:prstGeom prst="rect">
            <a:avLst/>
          </a:prstGeom>
          <a:noFill/>
        </p:spPr>
        <p:txBody>
          <a:bodyPr wrap="square" rtlCol="0">
            <a:spAutoFit/>
          </a:bodyPr>
          <a:lstStyle/>
          <a:p>
            <a:pPr algn="ctr"/>
            <a:r>
              <a:rPr lang="es-EC" sz="2400" b="1" dirty="0"/>
              <a:t>Principales lugares turísticos de la región insular del Ecuador</a:t>
            </a:r>
            <a:endParaRPr lang="es-ES" sz="2000" dirty="0"/>
          </a:p>
        </p:txBody>
      </p:sp>
      <p:sp>
        <p:nvSpPr>
          <p:cNvPr id="28" name="27 CuadroTexto"/>
          <p:cNvSpPr txBox="1"/>
          <p:nvPr/>
        </p:nvSpPr>
        <p:spPr>
          <a:xfrm>
            <a:off x="1065306" y="1417800"/>
            <a:ext cx="2292042" cy="307777"/>
          </a:xfrm>
          <a:prstGeom prst="rect">
            <a:avLst/>
          </a:prstGeom>
          <a:noFill/>
        </p:spPr>
        <p:txBody>
          <a:bodyPr wrap="square" rtlCol="0">
            <a:spAutoFit/>
          </a:bodyPr>
          <a:lstStyle/>
          <a:p>
            <a:pPr algn="ctr"/>
            <a:r>
              <a:rPr lang="es-EC" sz="1400" b="1" dirty="0"/>
              <a:t>Isla Baltra</a:t>
            </a:r>
            <a:endParaRPr lang="es-ES" sz="1400" b="1" dirty="0"/>
          </a:p>
        </p:txBody>
      </p:sp>
      <p:sp>
        <p:nvSpPr>
          <p:cNvPr id="29" name="28 Rectángulo"/>
          <p:cNvSpPr/>
          <p:nvPr/>
        </p:nvSpPr>
        <p:spPr>
          <a:xfrm>
            <a:off x="8643582" y="1451929"/>
            <a:ext cx="2479344" cy="308633"/>
          </a:xfrm>
          <a:prstGeom prst="rect">
            <a:avLst/>
          </a:prstGeom>
        </p:spPr>
        <p:txBody>
          <a:bodyPr wrap="square">
            <a:spAutoFit/>
          </a:bodyPr>
          <a:lstStyle/>
          <a:p>
            <a:pPr algn="ctr"/>
            <a:r>
              <a:rPr lang="es-EC" sz="1400" b="1" dirty="0"/>
              <a:t>Isla Bartolomé</a:t>
            </a:r>
            <a:endParaRPr lang="es-ES" sz="1400" b="1" dirty="0"/>
          </a:p>
        </p:txBody>
      </p:sp>
      <p:sp>
        <p:nvSpPr>
          <p:cNvPr id="30" name="29 CuadroTexto"/>
          <p:cNvSpPr txBox="1"/>
          <p:nvPr/>
        </p:nvSpPr>
        <p:spPr>
          <a:xfrm>
            <a:off x="887106" y="3767489"/>
            <a:ext cx="1692320" cy="307777"/>
          </a:xfrm>
          <a:prstGeom prst="rect">
            <a:avLst/>
          </a:prstGeom>
          <a:noFill/>
        </p:spPr>
        <p:txBody>
          <a:bodyPr wrap="square" rtlCol="0">
            <a:spAutoFit/>
          </a:bodyPr>
          <a:lstStyle/>
          <a:p>
            <a:pPr algn="ctr"/>
            <a:r>
              <a:rPr lang="es-EC" sz="1400" b="1" dirty="0"/>
              <a:t>Isla Floreana </a:t>
            </a:r>
            <a:endParaRPr lang="es-ES" sz="1400" b="1" dirty="0"/>
          </a:p>
        </p:txBody>
      </p:sp>
      <p:sp>
        <p:nvSpPr>
          <p:cNvPr id="11" name="10 CuadroTexto"/>
          <p:cNvSpPr txBox="1"/>
          <p:nvPr/>
        </p:nvSpPr>
        <p:spPr>
          <a:xfrm>
            <a:off x="8190934" y="3619638"/>
            <a:ext cx="3289110" cy="307777"/>
          </a:xfrm>
          <a:prstGeom prst="rect">
            <a:avLst/>
          </a:prstGeom>
          <a:noFill/>
        </p:spPr>
        <p:txBody>
          <a:bodyPr wrap="square" rtlCol="0">
            <a:spAutoFit/>
          </a:bodyPr>
          <a:lstStyle/>
          <a:p>
            <a:pPr algn="ctr"/>
            <a:r>
              <a:rPr lang="es-EC" sz="1400" b="1" dirty="0"/>
              <a:t>Parque Nacional Galápagos</a:t>
            </a:r>
            <a:endParaRPr lang="es-ES" sz="1400" b="1" dirty="0"/>
          </a:p>
        </p:txBody>
      </p:sp>
      <p:pic>
        <p:nvPicPr>
          <p:cNvPr id="28674" name="Picture 2" descr="Resultado de imagen para Isla Baltra"/>
          <p:cNvPicPr>
            <a:picLocks noChangeAspect="1" noChangeArrowheads="1"/>
          </p:cNvPicPr>
          <p:nvPr/>
        </p:nvPicPr>
        <p:blipFill>
          <a:blip r:embed="rId4"/>
          <a:srcRect/>
          <a:stretch>
            <a:fillRect/>
          </a:stretch>
        </p:blipFill>
        <p:spPr bwMode="auto">
          <a:xfrm>
            <a:off x="824314" y="1697463"/>
            <a:ext cx="3065297" cy="1726929"/>
          </a:xfrm>
          <a:prstGeom prst="ellipse">
            <a:avLst/>
          </a:prstGeom>
          <a:ln>
            <a:noFill/>
          </a:ln>
          <a:effectLst>
            <a:softEdge rad="112500"/>
          </a:effectLst>
        </p:spPr>
      </p:pic>
      <p:pic>
        <p:nvPicPr>
          <p:cNvPr id="28676" name="Picture 4" descr="Resultado de imagen para Isla Bartolomé"/>
          <p:cNvPicPr>
            <a:picLocks noChangeAspect="1" noChangeArrowheads="1"/>
          </p:cNvPicPr>
          <p:nvPr/>
        </p:nvPicPr>
        <p:blipFill>
          <a:blip r:embed="rId5"/>
          <a:srcRect/>
          <a:stretch>
            <a:fillRect/>
          </a:stretch>
        </p:blipFill>
        <p:spPr bwMode="auto">
          <a:xfrm>
            <a:off x="8303287" y="1820293"/>
            <a:ext cx="3133536" cy="1669420"/>
          </a:xfrm>
          <a:prstGeom prst="ellipse">
            <a:avLst/>
          </a:prstGeom>
          <a:ln>
            <a:noFill/>
          </a:ln>
          <a:effectLst>
            <a:softEdge rad="112500"/>
          </a:effectLst>
        </p:spPr>
      </p:pic>
      <p:pic>
        <p:nvPicPr>
          <p:cNvPr id="28678" name="Picture 6" descr="Resultado de imagen para Isla Floreana"/>
          <p:cNvPicPr>
            <a:picLocks noChangeAspect="1" noChangeArrowheads="1"/>
          </p:cNvPicPr>
          <p:nvPr/>
        </p:nvPicPr>
        <p:blipFill>
          <a:blip r:embed="rId6"/>
          <a:srcRect/>
          <a:stretch>
            <a:fillRect/>
          </a:stretch>
        </p:blipFill>
        <p:spPr bwMode="auto">
          <a:xfrm>
            <a:off x="551361" y="4126765"/>
            <a:ext cx="2969762" cy="1805395"/>
          </a:xfrm>
          <a:prstGeom prst="ellipse">
            <a:avLst/>
          </a:prstGeom>
          <a:ln>
            <a:noFill/>
          </a:ln>
          <a:effectLst>
            <a:softEdge rad="112500"/>
          </a:effectLst>
        </p:spPr>
      </p:pic>
      <p:pic>
        <p:nvPicPr>
          <p:cNvPr id="28680" name="Picture 8" descr="Resultado de imagen para parque nacional galapagos"/>
          <p:cNvPicPr>
            <a:picLocks noChangeAspect="1" noChangeArrowheads="1"/>
          </p:cNvPicPr>
          <p:nvPr/>
        </p:nvPicPr>
        <p:blipFill>
          <a:blip r:embed="rId7"/>
          <a:srcRect/>
          <a:stretch>
            <a:fillRect/>
          </a:stretch>
        </p:blipFill>
        <p:spPr bwMode="auto">
          <a:xfrm>
            <a:off x="8325134" y="4041967"/>
            <a:ext cx="3302758" cy="1885950"/>
          </a:xfrm>
          <a:prstGeom prst="ellipse">
            <a:avLst/>
          </a:prstGeom>
          <a:ln>
            <a:noFill/>
          </a:ln>
          <a:effectLst>
            <a:softEdge rad="112500"/>
          </a:effectLst>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15 Imagen" descr="Tren-Crucero.jpg"/>
          <p:cNvPicPr>
            <a:picLocks noChangeAspect="1"/>
          </p:cNvPicPr>
          <p:nvPr/>
        </p:nvPicPr>
        <p:blipFill>
          <a:blip r:embed="rId3"/>
          <a:stretch>
            <a:fillRect/>
          </a:stretch>
        </p:blipFill>
        <p:spPr>
          <a:xfrm>
            <a:off x="-1" y="-1"/>
            <a:ext cx="12192001" cy="6894849"/>
          </a:xfrm>
          <a:prstGeom prst="rect">
            <a:avLst/>
          </a:prstGeom>
        </p:spPr>
      </p:pic>
      <p:sp>
        <p:nvSpPr>
          <p:cNvPr id="5" name="4 Marcador de número de diapositiva"/>
          <p:cNvSpPr>
            <a:spLocks noGrp="1"/>
          </p:cNvSpPr>
          <p:nvPr>
            <p:ph type="sldNum" sz="quarter" idx="12"/>
          </p:nvPr>
        </p:nvSpPr>
        <p:spPr/>
        <p:txBody>
          <a:bodyPr/>
          <a:lstStyle/>
          <a:p>
            <a:fld id="{C8126447-4D4B-4C99-B128-995BABF8B136}" type="slidenum">
              <a:rPr lang="es-EC" smtClean="0"/>
              <a:pPr/>
              <a:t>21</a:t>
            </a:fld>
            <a:endParaRPr lang="es-EC" dirty="0"/>
          </a:p>
        </p:txBody>
      </p:sp>
      <p:sp>
        <p:nvSpPr>
          <p:cNvPr id="15" name="14 CuadroTexto"/>
          <p:cNvSpPr txBox="1"/>
          <p:nvPr/>
        </p:nvSpPr>
        <p:spPr>
          <a:xfrm>
            <a:off x="2238232" y="279543"/>
            <a:ext cx="7042245" cy="461665"/>
          </a:xfrm>
          <a:prstGeom prst="rect">
            <a:avLst/>
          </a:prstGeom>
          <a:noFill/>
        </p:spPr>
        <p:txBody>
          <a:bodyPr wrap="square" rtlCol="0">
            <a:spAutoFit/>
          </a:bodyPr>
          <a:lstStyle/>
          <a:p>
            <a:pPr algn="ctr"/>
            <a:r>
              <a:rPr lang="es-EC" sz="2400" b="1" dirty="0"/>
              <a:t>Tren Crucero Ecuador</a:t>
            </a:r>
            <a:endParaRPr lang="es-ES" sz="2000" dirty="0"/>
          </a:p>
        </p:txBody>
      </p:sp>
      <p:sp>
        <p:nvSpPr>
          <p:cNvPr id="28" name="27 CuadroTexto"/>
          <p:cNvSpPr txBox="1"/>
          <p:nvPr/>
        </p:nvSpPr>
        <p:spPr>
          <a:xfrm>
            <a:off x="155575" y="981071"/>
            <a:ext cx="11864359" cy="2031325"/>
          </a:xfrm>
          <a:prstGeom prst="rect">
            <a:avLst/>
          </a:prstGeom>
          <a:noFill/>
        </p:spPr>
        <p:txBody>
          <a:bodyPr wrap="square" rtlCol="0">
            <a:spAutoFit/>
          </a:bodyPr>
          <a:lstStyle/>
          <a:p>
            <a:pPr algn="just"/>
            <a:r>
              <a:rPr lang="es-ES" b="1" dirty="0">
                <a:solidFill>
                  <a:schemeClr val="bg1">
                    <a:lumMod val="95000"/>
                  </a:schemeClr>
                </a:solidFill>
              </a:rPr>
              <a:t>El Tren Crucero fue reconocido como el Mejor Tren de Lujo en América del Sur en los años 2014, 2015 y 2016 por los </a:t>
            </a:r>
            <a:r>
              <a:rPr lang="es-ES" b="1" dirty="0" err="1">
                <a:solidFill>
                  <a:schemeClr val="bg1">
                    <a:lumMod val="95000"/>
                  </a:schemeClr>
                </a:solidFill>
              </a:rPr>
              <a:t>World</a:t>
            </a:r>
            <a:r>
              <a:rPr lang="es-ES" b="1" dirty="0">
                <a:solidFill>
                  <a:schemeClr val="bg1">
                    <a:lumMod val="95000"/>
                  </a:schemeClr>
                </a:solidFill>
              </a:rPr>
              <a:t> </a:t>
            </a:r>
            <a:r>
              <a:rPr lang="es-ES" b="1" dirty="0" err="1">
                <a:solidFill>
                  <a:schemeClr val="bg1">
                    <a:lumMod val="95000"/>
                  </a:schemeClr>
                </a:solidFill>
              </a:rPr>
              <a:t>Travel</a:t>
            </a:r>
            <a:r>
              <a:rPr lang="es-ES" b="1" dirty="0">
                <a:solidFill>
                  <a:schemeClr val="bg1">
                    <a:lumMod val="95000"/>
                  </a:schemeClr>
                </a:solidFill>
              </a:rPr>
              <a:t> </a:t>
            </a:r>
            <a:r>
              <a:rPr lang="es-ES" b="1" dirty="0" err="1">
                <a:solidFill>
                  <a:schemeClr val="bg1">
                    <a:lumMod val="95000"/>
                  </a:schemeClr>
                </a:solidFill>
              </a:rPr>
              <a:t>Awards</a:t>
            </a:r>
            <a:r>
              <a:rPr lang="es-ES" b="1" dirty="0">
                <a:solidFill>
                  <a:schemeClr val="bg1">
                    <a:lumMod val="95000"/>
                  </a:schemeClr>
                </a:solidFill>
              </a:rPr>
              <a:t>. </a:t>
            </a:r>
          </a:p>
          <a:p>
            <a:pPr algn="just"/>
            <a:endParaRPr lang="es-ES" b="1" dirty="0">
              <a:solidFill>
                <a:schemeClr val="bg1">
                  <a:lumMod val="95000"/>
                </a:schemeClr>
              </a:solidFill>
            </a:endParaRPr>
          </a:p>
          <a:p>
            <a:pPr algn="just"/>
            <a:r>
              <a:rPr lang="es-ES" b="1" dirty="0">
                <a:solidFill>
                  <a:schemeClr val="bg1">
                    <a:lumMod val="95000"/>
                  </a:schemeClr>
                </a:solidFill>
              </a:rPr>
              <a:t>Modernas máquinas electro-diesel y antiguas locomotoras a vapor bellamente restauradas mueven un convoy de dos coches de lujo, uno colonial y otro de estilo republicano, con capacidad máxima para cincuenta pasajeros, lo que garantiza un servicio personalizado para todos. Un coche bar y tienda de regalos, dos cómodas salas panorámicas y una terraza al aire libre completan la configuración de este confortable y selecto tren boutique.</a:t>
            </a:r>
          </a:p>
        </p:txBody>
      </p:sp>
      <p:sp>
        <p:nvSpPr>
          <p:cNvPr id="5122" name="AutoShape 2" descr="Resultado de imagen para otaval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5126" name="AutoShape 6" descr="Resultado de imagen para quiloto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5128" name="AutoShape 8" descr="Resultado de imagen para quilotoa"/>
          <p:cNvSpPr>
            <a:spLocks noChangeAspect="1" noChangeArrowheads="1"/>
          </p:cNvSpPr>
          <p:nvPr/>
        </p:nvSpPr>
        <p:spPr bwMode="auto">
          <a:xfrm>
            <a:off x="155575" y="-830263"/>
            <a:ext cx="2619375" cy="1743076"/>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5130" name="AutoShape 10" descr="Resultado de imagen para quilotoa"/>
          <p:cNvSpPr>
            <a:spLocks noChangeAspect="1" noChangeArrowheads="1"/>
          </p:cNvSpPr>
          <p:nvPr/>
        </p:nvSpPr>
        <p:spPr bwMode="auto">
          <a:xfrm>
            <a:off x="155575" y="-830263"/>
            <a:ext cx="2619375" cy="1743076"/>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17" name="16 CuadroTexto"/>
          <p:cNvSpPr txBox="1"/>
          <p:nvPr/>
        </p:nvSpPr>
        <p:spPr>
          <a:xfrm>
            <a:off x="0" y="5788766"/>
            <a:ext cx="12192000" cy="1077218"/>
          </a:xfrm>
          <a:prstGeom prst="rect">
            <a:avLst/>
          </a:prstGeom>
          <a:solidFill>
            <a:schemeClr val="accent1">
              <a:lumMod val="40000"/>
              <a:lumOff val="60000"/>
            </a:schemeClr>
          </a:solidFill>
          <a:effectLst>
            <a:glow rad="63500">
              <a:schemeClr val="accent5">
                <a:satMod val="175000"/>
                <a:alpha val="40000"/>
              </a:schemeClr>
            </a:glow>
          </a:effectLst>
        </p:spPr>
        <p:txBody>
          <a:bodyPr wrap="square" rtlCol="0">
            <a:spAutoFit/>
          </a:bodyPr>
          <a:lstStyle/>
          <a:p>
            <a:pPr algn="just"/>
            <a:r>
              <a:rPr lang="es-ES" sz="1600" b="1" dirty="0"/>
              <a:t>El  Tren Crucero de Lujo (</a:t>
            </a:r>
            <a:r>
              <a:rPr lang="es-ES" sz="1600" b="1" dirty="0">
                <a:hlinkClick r:id="rId4"/>
              </a:rPr>
              <a:t>http://trenecuador.com/es/tren-crucero/</a:t>
            </a:r>
            <a:r>
              <a:rPr lang="es-ES" sz="1600" b="1" dirty="0"/>
              <a:t> ),  cuenta con varias rutas, entre ellas las siguientes:</a:t>
            </a:r>
          </a:p>
          <a:p>
            <a:pPr>
              <a:buFont typeface="Arial" pitchFamily="34" charset="0"/>
              <a:buChar char="•"/>
            </a:pPr>
            <a:r>
              <a:rPr lang="es-EC" sz="1600" b="1" dirty="0"/>
              <a:t> </a:t>
            </a:r>
            <a:r>
              <a:rPr lang="es-ES" sz="1600" b="1" dirty="0"/>
              <a:t>Tren de las Maravillas, ruta Quito – Guayaquil</a:t>
            </a:r>
          </a:p>
          <a:p>
            <a:pPr>
              <a:buFont typeface="Arial" pitchFamily="34" charset="0"/>
              <a:buChar char="•"/>
            </a:pPr>
            <a:r>
              <a:rPr lang="es-EC" sz="1600" b="1" dirty="0"/>
              <a:t> </a:t>
            </a:r>
            <a:r>
              <a:rPr lang="es-ES" sz="1600" b="1" dirty="0"/>
              <a:t>Tren a las Nubes, ruta Guayaquil – Quito</a:t>
            </a:r>
          </a:p>
          <a:p>
            <a:pPr>
              <a:buFont typeface="Arial" pitchFamily="34" charset="0"/>
              <a:buChar char="•"/>
            </a:pPr>
            <a:r>
              <a:rPr lang="es-ES" sz="1600" b="1" dirty="0"/>
              <a:t>Tren Crucero Gold Class, que ofrece alojamiento en edificios singulares que ofrecen un viaje único a través de la historia del Ecuador</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0 Imagen" descr="ecuislove.jpg"/>
          <p:cNvPicPr>
            <a:picLocks noChangeAspect="1"/>
          </p:cNvPicPr>
          <p:nvPr/>
        </p:nvPicPr>
        <p:blipFill>
          <a:blip r:embed="rId3">
            <a:lum bright="20000" contrast="-20000"/>
          </a:blip>
          <a:stretch>
            <a:fillRect/>
          </a:stretch>
        </p:blipFill>
        <p:spPr>
          <a:xfrm>
            <a:off x="0" y="0"/>
            <a:ext cx="12192000" cy="6858000"/>
          </a:xfrm>
          <a:prstGeom prst="rect">
            <a:avLst/>
          </a:prstGeom>
        </p:spPr>
      </p:pic>
      <p:sp>
        <p:nvSpPr>
          <p:cNvPr id="5" name="4 Marcador de número de diapositiva"/>
          <p:cNvSpPr>
            <a:spLocks noGrp="1"/>
          </p:cNvSpPr>
          <p:nvPr>
            <p:ph type="sldNum" sz="quarter" idx="12"/>
          </p:nvPr>
        </p:nvSpPr>
        <p:spPr/>
        <p:txBody>
          <a:bodyPr/>
          <a:lstStyle/>
          <a:p>
            <a:fld id="{C8126447-4D4B-4C99-B128-995BABF8B136}" type="slidenum">
              <a:rPr lang="es-EC" smtClean="0"/>
              <a:pPr/>
              <a:t>22</a:t>
            </a:fld>
            <a:endParaRPr lang="es-EC" dirty="0"/>
          </a:p>
        </p:txBody>
      </p:sp>
      <p:sp>
        <p:nvSpPr>
          <p:cNvPr id="15" name="14 CuadroTexto"/>
          <p:cNvSpPr txBox="1"/>
          <p:nvPr/>
        </p:nvSpPr>
        <p:spPr>
          <a:xfrm>
            <a:off x="3070745" y="388725"/>
            <a:ext cx="7042245" cy="461665"/>
          </a:xfrm>
          <a:prstGeom prst="rect">
            <a:avLst/>
          </a:prstGeom>
          <a:noFill/>
        </p:spPr>
        <p:txBody>
          <a:bodyPr wrap="square" rtlCol="0">
            <a:spAutoFit/>
          </a:bodyPr>
          <a:lstStyle/>
          <a:p>
            <a:pPr algn="ctr"/>
            <a:r>
              <a:rPr lang="es-EC" sz="2400" b="1" dirty="0"/>
              <a:t>Campaña “Ecuador </a:t>
            </a:r>
            <a:r>
              <a:rPr lang="es-EC" sz="2400" b="1" dirty="0" err="1"/>
              <a:t>is</a:t>
            </a:r>
            <a:r>
              <a:rPr lang="es-EC" sz="2400" b="1" dirty="0"/>
              <a:t> </a:t>
            </a:r>
            <a:r>
              <a:rPr lang="es-EC" sz="2400" b="1" dirty="0" err="1"/>
              <a:t>love</a:t>
            </a:r>
            <a:r>
              <a:rPr lang="es-EC" sz="2400" b="1" dirty="0"/>
              <a:t>”</a:t>
            </a:r>
            <a:endParaRPr lang="es-ES" sz="2000" dirty="0"/>
          </a:p>
        </p:txBody>
      </p:sp>
      <p:sp>
        <p:nvSpPr>
          <p:cNvPr id="28" name="27 CuadroTexto"/>
          <p:cNvSpPr txBox="1"/>
          <p:nvPr/>
        </p:nvSpPr>
        <p:spPr>
          <a:xfrm>
            <a:off x="815101" y="1743076"/>
            <a:ext cx="8617117" cy="5601533"/>
          </a:xfrm>
          <a:prstGeom prst="rect">
            <a:avLst/>
          </a:prstGeom>
          <a:noFill/>
        </p:spPr>
        <p:txBody>
          <a:bodyPr wrap="square" rtlCol="0">
            <a:spAutoFit/>
          </a:bodyPr>
          <a:lstStyle/>
          <a:p>
            <a:pPr algn="just"/>
            <a:r>
              <a:rPr lang="es-ES" b="1" dirty="0"/>
              <a:t>“Ecuador </a:t>
            </a:r>
            <a:r>
              <a:rPr lang="es-ES" b="1" dirty="0" err="1"/>
              <a:t>Is</a:t>
            </a:r>
            <a:r>
              <a:rPr lang="es-ES" b="1" dirty="0"/>
              <a:t> </a:t>
            </a:r>
            <a:r>
              <a:rPr lang="es-ES" b="1" dirty="0" err="1"/>
              <a:t>Love</a:t>
            </a:r>
            <a:r>
              <a:rPr lang="es-ES" b="1" dirty="0"/>
              <a:t>” es la campaña que apunta a convertir al país en un destino ideal para el turismo de romance, parte de esta estrategia incluyó el desarrollo del </a:t>
            </a:r>
            <a:r>
              <a:rPr lang="es-ES" b="1" dirty="0" err="1"/>
              <a:t>Fam</a:t>
            </a:r>
            <a:r>
              <a:rPr lang="es-ES" b="1" dirty="0"/>
              <a:t> </a:t>
            </a:r>
            <a:r>
              <a:rPr lang="es-ES" b="1" dirty="0" err="1"/>
              <a:t>Trip</a:t>
            </a:r>
            <a:r>
              <a:rPr lang="es-ES" b="1" dirty="0"/>
              <a:t>  (viaje de familiarización) organizado por el Ministerio de Turismo (</a:t>
            </a:r>
            <a:r>
              <a:rPr lang="es-ES" b="1" dirty="0" err="1"/>
              <a:t>Mintur</a:t>
            </a:r>
            <a:r>
              <a:rPr lang="es-ES" b="1" dirty="0"/>
              <a:t>) en conjunto con los profesionales de </a:t>
            </a:r>
            <a:r>
              <a:rPr lang="es-ES" b="1" dirty="0" err="1"/>
              <a:t>Association</a:t>
            </a:r>
            <a:r>
              <a:rPr lang="es-ES" b="1" dirty="0"/>
              <a:t> of </a:t>
            </a:r>
            <a:r>
              <a:rPr lang="es-ES" b="1" dirty="0" err="1"/>
              <a:t>Bridal</a:t>
            </a:r>
            <a:r>
              <a:rPr lang="es-ES" b="1" dirty="0"/>
              <a:t> </a:t>
            </a:r>
            <a:r>
              <a:rPr lang="es-ES" b="1" dirty="0" err="1"/>
              <a:t>Consultants</a:t>
            </a:r>
            <a:r>
              <a:rPr lang="es-ES" b="1" dirty="0"/>
              <a:t> (ABC Ecuador). Los representantes de IADWP conocieron Pichincha, Chimborazo, Azuay, Cañar, Cotopaxi, Guayas y Manabí.</a:t>
            </a:r>
          </a:p>
          <a:p>
            <a:pPr algn="just"/>
            <a:endParaRPr lang="es-ES" b="1" dirty="0"/>
          </a:p>
          <a:p>
            <a:pPr algn="just"/>
            <a:r>
              <a:rPr lang="es-ES" b="1" dirty="0"/>
              <a:t>Edward Cotton, presidente de IADWP, mencionó que Ecuador tiene un gran potencial para ser un destino de romance y bodas. Indicó que una pareja puede gastar alrededor de $60.000 en una boda promedio y ello significa un efecto importante en la economía de un país.</a:t>
            </a:r>
          </a:p>
          <a:p>
            <a:pPr algn="just"/>
            <a:endParaRPr lang="es-ES" b="1" dirty="0"/>
          </a:p>
          <a:p>
            <a:pPr algn="just"/>
            <a:r>
              <a:rPr lang="es-ES" b="1" dirty="0"/>
              <a:t>Los escenarios naturales y románticos, las playas con características únicas, extensas haciendas patrimoniales así como la amplia conectividad aérea, calidad hotelera y capacidad de organización, hacen de este país un destino especial  para el turismo de bodas, sostuvo el ministro de Turismo, Enrique Ponce De León, durante el lanzamiento de  la campaña “Ecuador </a:t>
            </a:r>
            <a:r>
              <a:rPr lang="es-ES" b="1" dirty="0" err="1"/>
              <a:t>Is</a:t>
            </a:r>
            <a:r>
              <a:rPr lang="es-ES" b="1" dirty="0"/>
              <a:t> </a:t>
            </a:r>
            <a:r>
              <a:rPr lang="es-ES" b="1" dirty="0" err="1"/>
              <a:t>Love</a:t>
            </a:r>
            <a:r>
              <a:rPr lang="es-ES" b="1" dirty="0"/>
              <a:t>”, que busca promocionar al centro del mundo como un destino ideal para el turismo de bodas.</a:t>
            </a:r>
          </a:p>
          <a:p>
            <a:endParaRPr lang="es-ES" b="1" dirty="0">
              <a:solidFill>
                <a:schemeClr val="bg1">
                  <a:lumMod val="95000"/>
                </a:schemeClr>
              </a:solidFill>
            </a:endParaRPr>
          </a:p>
          <a:p>
            <a:endParaRPr lang="es-EC" b="1" dirty="0">
              <a:solidFill>
                <a:schemeClr val="bg1">
                  <a:lumMod val="95000"/>
                </a:schemeClr>
              </a:solidFill>
            </a:endParaRPr>
          </a:p>
          <a:p>
            <a:endParaRPr lang="es-ES" sz="1600" dirty="0">
              <a:solidFill>
                <a:schemeClr val="bg1"/>
              </a:solidFill>
            </a:endParaRPr>
          </a:p>
        </p:txBody>
      </p:sp>
      <p:sp>
        <p:nvSpPr>
          <p:cNvPr id="5122" name="AutoShape 2" descr="Resultado de imagen para otaval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5126" name="AutoShape 6" descr="Resultado de imagen para quiloto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5128" name="AutoShape 8" descr="Resultado de imagen para quilotoa"/>
          <p:cNvSpPr>
            <a:spLocks noChangeAspect="1" noChangeArrowheads="1"/>
          </p:cNvSpPr>
          <p:nvPr/>
        </p:nvSpPr>
        <p:spPr bwMode="auto">
          <a:xfrm>
            <a:off x="155575" y="-830263"/>
            <a:ext cx="2619375" cy="1743076"/>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5130" name="AutoShape 10" descr="Resultado de imagen para quilotoa"/>
          <p:cNvSpPr>
            <a:spLocks noChangeAspect="1" noChangeArrowheads="1"/>
          </p:cNvSpPr>
          <p:nvPr/>
        </p:nvSpPr>
        <p:spPr bwMode="auto">
          <a:xfrm>
            <a:off x="155575" y="-830263"/>
            <a:ext cx="2619375" cy="1743076"/>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12" name="11 CuadroTexto"/>
          <p:cNvSpPr txBox="1"/>
          <p:nvPr/>
        </p:nvSpPr>
        <p:spPr>
          <a:xfrm>
            <a:off x="815101" y="6538912"/>
            <a:ext cx="5517460" cy="276999"/>
          </a:xfrm>
          <a:prstGeom prst="rect">
            <a:avLst/>
          </a:prstGeom>
          <a:noFill/>
        </p:spPr>
        <p:txBody>
          <a:bodyPr wrap="square" rtlCol="0">
            <a:spAutoFit/>
          </a:bodyPr>
          <a:lstStyle/>
          <a:p>
            <a:r>
              <a:rPr lang="es-EC" sz="1200" b="1" dirty="0"/>
              <a:t>Fuente: </a:t>
            </a:r>
            <a:r>
              <a:rPr lang="es-EC" sz="1200" dirty="0"/>
              <a:t>MINTUR</a:t>
            </a:r>
            <a:endParaRPr lang="es-ES" sz="1100" dirty="0"/>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ECF5C39-6AF5-4CCF-8D2F-66E677B4E57B}"/>
              </a:ext>
            </a:extLst>
          </p:cNvPr>
          <p:cNvSpPr>
            <a:spLocks noGrp="1"/>
          </p:cNvSpPr>
          <p:nvPr>
            <p:ph type="title"/>
          </p:nvPr>
        </p:nvSpPr>
        <p:spPr>
          <a:xfrm>
            <a:off x="0" y="782541"/>
            <a:ext cx="12192000" cy="778234"/>
          </a:xfrm>
        </p:spPr>
        <p:txBody>
          <a:bodyPr>
            <a:normAutofit/>
          </a:bodyPr>
          <a:lstStyle/>
          <a:p>
            <a:r>
              <a:rPr lang="es-ES_tradnl" sz="4000" b="1" dirty="0">
                <a:solidFill>
                  <a:schemeClr val="accent1">
                    <a:lumMod val="50000"/>
                  </a:schemeClr>
                </a:solidFill>
                <a:latin typeface="Calibri" pitchFamily="34" charset="0"/>
                <a:cs typeface="Arial Hebrew" charset="-79"/>
              </a:rPr>
              <a:t>PROPUESTAS DEL GOBIERNO</a:t>
            </a:r>
            <a:endParaRPr lang="es-MX" sz="4000" dirty="0"/>
          </a:p>
        </p:txBody>
      </p:sp>
      <p:sp>
        <p:nvSpPr>
          <p:cNvPr id="6" name="Rectángulo 2">
            <a:extLst>
              <a:ext uri="{FF2B5EF4-FFF2-40B4-BE49-F238E27FC236}">
                <a16:creationId xmlns:a16="http://schemas.microsoft.com/office/drawing/2014/main" xmlns="" id="{F861FA45-801B-49D3-9418-9E7A5273DE85}"/>
              </a:ext>
            </a:extLst>
          </p:cNvPr>
          <p:cNvSpPr/>
          <p:nvPr/>
        </p:nvSpPr>
        <p:spPr>
          <a:xfrm>
            <a:off x="3501445" y="1756815"/>
            <a:ext cx="7852355" cy="4696670"/>
          </a:xfrm>
          <a:prstGeom prst="rect">
            <a:avLst/>
          </a:prstGeom>
        </p:spPr>
        <p:txBody>
          <a:bodyPr wrap="square">
            <a:spAutoFit/>
          </a:bodyPr>
          <a:lstStyle/>
          <a:p>
            <a:pPr marL="571500" indent="-571500" algn="just" eaLnBrk="0" hangingPunct="0">
              <a:spcBef>
                <a:spcPct val="20000"/>
              </a:spcBef>
              <a:buFont typeface="Wingdings" panose="05000000000000000000" pitchFamily="2" charset="2"/>
              <a:buChar char="ü"/>
              <a:defRPr/>
            </a:pPr>
            <a:r>
              <a:rPr lang="es-ES" sz="3600" dirty="0">
                <a:cs typeface="Arial"/>
              </a:rPr>
              <a:t>Consolidar la sostenibilidad del sistema económico social y solidario, y afianzar la dolarización. </a:t>
            </a:r>
            <a:r>
              <a:rPr lang="es-ES" sz="2000" dirty="0">
                <a:cs typeface="Arial"/>
              </a:rPr>
              <a:t>Objetivo 4 del Plan Nacional de Desarrollo.</a:t>
            </a:r>
            <a:endParaRPr lang="es-ES" sz="3600" dirty="0">
              <a:cs typeface="Arial"/>
            </a:endParaRPr>
          </a:p>
          <a:p>
            <a:pPr marL="571500" indent="-571500" algn="just" eaLnBrk="0" hangingPunct="0">
              <a:spcBef>
                <a:spcPct val="20000"/>
              </a:spcBef>
              <a:buFont typeface="Wingdings" panose="05000000000000000000" pitchFamily="2" charset="2"/>
              <a:buChar char="ü"/>
              <a:defRPr/>
            </a:pPr>
            <a:r>
              <a:rPr lang="es-ES" sz="3600" dirty="0">
                <a:cs typeface="Arial"/>
              </a:rPr>
              <a:t>Impulsar la productividad y competitividad para el crecimiento económico sustentable de manera redistributiva y solidaria. </a:t>
            </a:r>
            <a:r>
              <a:rPr lang="es-ES" sz="2000" dirty="0">
                <a:cs typeface="Arial"/>
              </a:rPr>
              <a:t>Objetivo 5 del Plan Nacional de Desarrollo.</a:t>
            </a:r>
            <a:endParaRPr lang="es-EC" sz="2000" dirty="0">
              <a:cs typeface="Arial"/>
            </a:endParaRPr>
          </a:p>
        </p:txBody>
      </p:sp>
      <p:sp>
        <p:nvSpPr>
          <p:cNvPr id="7" name="TextBox 4">
            <a:extLst>
              <a:ext uri="{FF2B5EF4-FFF2-40B4-BE49-F238E27FC236}">
                <a16:creationId xmlns:a16="http://schemas.microsoft.com/office/drawing/2014/main" xmlns="" id="{A6E6B23E-E958-4DF8-BEA3-DCF3731107D9}"/>
              </a:ext>
            </a:extLst>
          </p:cNvPr>
          <p:cNvSpPr txBox="1"/>
          <p:nvPr/>
        </p:nvSpPr>
        <p:spPr>
          <a:xfrm>
            <a:off x="275732" y="1611796"/>
            <a:ext cx="2850314" cy="4524315"/>
          </a:xfrm>
          <a:prstGeom prst="rect">
            <a:avLst/>
          </a:prstGeom>
          <a:noFill/>
        </p:spPr>
        <p:txBody>
          <a:bodyPr wrap="square" lIns="91440" tIns="45720" rIns="91440" bIns="45720">
            <a:spAutoFit/>
          </a:bodyPr>
          <a:lstStyle/>
          <a:p>
            <a:pPr algn="ctr">
              <a:defRPr/>
            </a:pPr>
            <a:r>
              <a:rPr lang="es-ES" sz="3200" dirty="0">
                <a:effectLst>
                  <a:outerShdw blurRad="38100" dist="38100" dir="2700000" algn="tl">
                    <a:srgbClr val="000000">
                      <a:alpha val="43137"/>
                    </a:srgbClr>
                  </a:outerShdw>
                </a:effectLst>
                <a:ea typeface="Helvetica Neue" charset="0"/>
                <a:cs typeface="Helvetica Neue" charset="0"/>
              </a:rPr>
              <a:t>PLAN SECTORIAL INDUSTRIAL ARTICULADO CON LA POLÍTICA ECONÓMICA CON ENFOQUE TERRITORIAL</a:t>
            </a:r>
          </a:p>
        </p:txBody>
      </p:sp>
      <p:sp>
        <p:nvSpPr>
          <p:cNvPr id="8" name="CuadroTexto 7">
            <a:extLst>
              <a:ext uri="{FF2B5EF4-FFF2-40B4-BE49-F238E27FC236}">
                <a16:creationId xmlns:a16="http://schemas.microsoft.com/office/drawing/2014/main" xmlns="" id="{3994CD35-3517-4840-828C-CCD04FE39837}"/>
              </a:ext>
            </a:extLst>
          </p:cNvPr>
          <p:cNvSpPr txBox="1"/>
          <p:nvPr/>
        </p:nvSpPr>
        <p:spPr>
          <a:xfrm>
            <a:off x="0" y="6496334"/>
            <a:ext cx="7410734" cy="276999"/>
          </a:xfrm>
          <a:prstGeom prst="rect">
            <a:avLst/>
          </a:prstGeom>
          <a:noFill/>
        </p:spPr>
        <p:txBody>
          <a:bodyPr wrap="square" rtlCol="0">
            <a:spAutoFit/>
          </a:bodyPr>
          <a:lstStyle/>
          <a:p>
            <a:r>
              <a:rPr lang="es-MX" sz="1200" dirty="0"/>
              <a:t>Fuente: Plan Nacional de Desarrollo 2017 – 2021 </a:t>
            </a:r>
          </a:p>
        </p:txBody>
      </p:sp>
      <p:sp>
        <p:nvSpPr>
          <p:cNvPr id="9" name="Marcador de número de diapositiva 8">
            <a:extLst>
              <a:ext uri="{FF2B5EF4-FFF2-40B4-BE49-F238E27FC236}">
                <a16:creationId xmlns:a16="http://schemas.microsoft.com/office/drawing/2014/main" xmlns="" id="{6492554B-B119-473F-B391-3EF5F4221148}"/>
              </a:ext>
            </a:extLst>
          </p:cNvPr>
          <p:cNvSpPr>
            <a:spLocks noGrp="1"/>
          </p:cNvSpPr>
          <p:nvPr>
            <p:ph type="sldNum" sz="quarter" idx="12"/>
          </p:nvPr>
        </p:nvSpPr>
        <p:spPr/>
        <p:txBody>
          <a:bodyPr/>
          <a:lstStyle/>
          <a:p>
            <a:fld id="{B50FA0FA-4C5D-4AE1-9D0D-CCB04B6D5846}" type="slidenum">
              <a:rPr lang="es-MX" smtClean="0"/>
              <a:t>23</a:t>
            </a:fld>
            <a:endParaRPr lang="es-MX"/>
          </a:p>
        </p:txBody>
      </p:sp>
      <p:grpSp>
        <p:nvGrpSpPr>
          <p:cNvPr id="10" name="16 Grupo">
            <a:extLst>
              <a:ext uri="{FF2B5EF4-FFF2-40B4-BE49-F238E27FC236}">
                <a16:creationId xmlns:a16="http://schemas.microsoft.com/office/drawing/2014/main" xmlns="" id="{6D986E1A-6631-4182-8592-8EFCC84957D0}"/>
              </a:ext>
            </a:extLst>
          </p:cNvPr>
          <p:cNvGrpSpPr/>
          <p:nvPr/>
        </p:nvGrpSpPr>
        <p:grpSpPr>
          <a:xfrm>
            <a:off x="0" y="0"/>
            <a:ext cx="12161520" cy="731520"/>
            <a:chOff x="0" y="0"/>
            <a:chExt cx="17757741" cy="1588560"/>
          </a:xfrm>
        </p:grpSpPr>
        <p:pic>
          <p:nvPicPr>
            <p:cNvPr id="11" name="Picture 2" descr="Resultado de imagen para ecuador y sus regiones">
              <a:extLst>
                <a:ext uri="{FF2B5EF4-FFF2-40B4-BE49-F238E27FC236}">
                  <a16:creationId xmlns:a16="http://schemas.microsoft.com/office/drawing/2014/main" xmlns="" id="{01A32DC3-F13F-457B-A6F7-6A16A8B2F14F}"/>
                </a:ext>
              </a:extLst>
            </p:cNvPr>
            <p:cNvPicPr>
              <a:picLocks noChangeAspect="1" noChangeArrowheads="1"/>
            </p:cNvPicPr>
            <p:nvPr/>
          </p:nvPicPr>
          <p:blipFill>
            <a:blip r:embed="rId2"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12" name="Picture 3" descr="Imagen relacionada">
              <a:extLst>
                <a:ext uri="{FF2B5EF4-FFF2-40B4-BE49-F238E27FC236}">
                  <a16:creationId xmlns:a16="http://schemas.microsoft.com/office/drawing/2014/main" xmlns="" id="{806D727C-88A1-4537-83BC-85D240ECF9FB}"/>
                </a:ext>
              </a:extLst>
            </p:cNvPr>
            <p:cNvPicPr>
              <a:picLocks noChangeAspect="1" noChangeArrowheads="1"/>
            </p:cNvPicPr>
            <p:nvPr/>
          </p:nvPicPr>
          <p:blipFill>
            <a:blip r:embed="rId3"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3" name="Picture 4">
              <a:extLst>
                <a:ext uri="{FF2B5EF4-FFF2-40B4-BE49-F238E27FC236}">
                  <a16:creationId xmlns:a16="http://schemas.microsoft.com/office/drawing/2014/main" xmlns="" id="{DA84C280-0886-47FC-89DD-3A2C1B2C600E}"/>
                </a:ext>
              </a:extLst>
            </p:cNvPr>
            <p:cNvPicPr>
              <a:picLocks noChangeAspect="1" noChangeArrowheads="1"/>
            </p:cNvPicPr>
            <p:nvPr/>
          </p:nvPicPr>
          <p:blipFill>
            <a:blip r:embed="rId4"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4" name="Picture 5" descr="Resultado de imagen para ecuador y sus regiones">
              <a:extLst>
                <a:ext uri="{FF2B5EF4-FFF2-40B4-BE49-F238E27FC236}">
                  <a16:creationId xmlns:a16="http://schemas.microsoft.com/office/drawing/2014/main" xmlns="" id="{AF40BAE8-E06B-4624-B70F-598686444E4D}"/>
                </a:ext>
              </a:extLst>
            </p:cNvPr>
            <p:cNvPicPr>
              <a:picLocks noChangeAspect="1" noChangeArrowheads="1"/>
            </p:cNvPicPr>
            <p:nvPr/>
          </p:nvPicPr>
          <p:blipFill>
            <a:blip r:embed="rId5"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5" name="Picture 6" descr="Resultado de imagen para sierra ecuador">
              <a:extLst>
                <a:ext uri="{FF2B5EF4-FFF2-40B4-BE49-F238E27FC236}">
                  <a16:creationId xmlns:a16="http://schemas.microsoft.com/office/drawing/2014/main" xmlns="" id="{2BD22E52-DE90-40FD-A480-AD550D09EF7B}"/>
                </a:ext>
              </a:extLst>
            </p:cNvPr>
            <p:cNvPicPr>
              <a:picLocks noChangeAspect="1" noChangeArrowheads="1"/>
            </p:cNvPicPr>
            <p:nvPr/>
          </p:nvPicPr>
          <p:blipFill>
            <a:blip r:embed="rId6"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6" name="Picture 7" descr="Resultado de imagen para mitad del mundo">
              <a:extLst>
                <a:ext uri="{FF2B5EF4-FFF2-40B4-BE49-F238E27FC236}">
                  <a16:creationId xmlns:a16="http://schemas.microsoft.com/office/drawing/2014/main" xmlns="" id="{E3E6F088-CEF8-4CA0-B5B1-A0DE84F8124F}"/>
                </a:ext>
              </a:extLst>
            </p:cNvPr>
            <p:cNvPicPr>
              <a:picLocks noChangeAspect="1" noChangeArrowheads="1"/>
            </p:cNvPicPr>
            <p:nvPr/>
          </p:nvPicPr>
          <p:blipFill>
            <a:blip r:embed="rId7"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7" name="Picture 8" descr="Resultado de imagen para oriente ecuatoriano">
              <a:extLst>
                <a:ext uri="{FF2B5EF4-FFF2-40B4-BE49-F238E27FC236}">
                  <a16:creationId xmlns:a16="http://schemas.microsoft.com/office/drawing/2014/main" xmlns="" id="{FAAF5A2A-13DD-4BDF-82A5-F9647DA7AA76}"/>
                </a:ext>
              </a:extLst>
            </p:cNvPr>
            <p:cNvPicPr>
              <a:picLocks noChangeAspect="1" noChangeArrowheads="1"/>
            </p:cNvPicPr>
            <p:nvPr/>
          </p:nvPicPr>
          <p:blipFill>
            <a:blip r:embed="rId8"/>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8" name="Picture 9" descr="Resultado de imagen para oriente ecuatoriano">
              <a:extLst>
                <a:ext uri="{FF2B5EF4-FFF2-40B4-BE49-F238E27FC236}">
                  <a16:creationId xmlns:a16="http://schemas.microsoft.com/office/drawing/2014/main" xmlns="" id="{6848491D-77F1-4D8A-8E5F-F4952DCDFF1B}"/>
                </a:ext>
              </a:extLst>
            </p:cNvPr>
            <p:cNvPicPr>
              <a:picLocks noChangeAspect="1" noChangeArrowheads="1"/>
            </p:cNvPicPr>
            <p:nvPr/>
          </p:nvPicPr>
          <p:blipFill>
            <a:blip r:embed="rId9"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260445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D64849-1514-4A82-8C0A-FC0DD192E39F}"/>
              </a:ext>
            </a:extLst>
          </p:cNvPr>
          <p:cNvSpPr>
            <a:spLocks noGrp="1"/>
          </p:cNvSpPr>
          <p:nvPr>
            <p:ph type="title"/>
          </p:nvPr>
        </p:nvSpPr>
        <p:spPr>
          <a:xfrm>
            <a:off x="0" y="738090"/>
            <a:ext cx="12192000" cy="628890"/>
          </a:xfrm>
        </p:spPr>
        <p:txBody>
          <a:bodyPr>
            <a:noAutofit/>
          </a:bodyPr>
          <a:lstStyle/>
          <a:p>
            <a:r>
              <a:rPr lang="es-ES_tradnl" sz="4000" b="1" dirty="0">
                <a:solidFill>
                  <a:schemeClr val="accent1">
                    <a:lumMod val="50000"/>
                  </a:schemeClr>
                </a:solidFill>
                <a:latin typeface="Calibri" pitchFamily="34" charset="0"/>
                <a:cs typeface="Arial Hebrew" charset="-79"/>
              </a:rPr>
              <a:t>Propuestas del gobierno</a:t>
            </a:r>
            <a:endParaRPr lang="es-MX" sz="4000" dirty="0"/>
          </a:p>
        </p:txBody>
      </p:sp>
      <p:sp>
        <p:nvSpPr>
          <p:cNvPr id="5" name="Rectángulo 2">
            <a:extLst>
              <a:ext uri="{FF2B5EF4-FFF2-40B4-BE49-F238E27FC236}">
                <a16:creationId xmlns:a16="http://schemas.microsoft.com/office/drawing/2014/main" xmlns="" id="{3ABC91F8-D939-404D-A43D-990A0E30C506}"/>
              </a:ext>
            </a:extLst>
          </p:cNvPr>
          <p:cNvSpPr/>
          <p:nvPr/>
        </p:nvSpPr>
        <p:spPr>
          <a:xfrm>
            <a:off x="3549475" y="1622640"/>
            <a:ext cx="8135007" cy="4721292"/>
          </a:xfrm>
          <a:prstGeom prst="rect">
            <a:avLst/>
          </a:prstGeom>
        </p:spPr>
        <p:txBody>
          <a:bodyPr wrap="square">
            <a:spAutoFit/>
          </a:bodyPr>
          <a:lstStyle/>
          <a:p>
            <a:pPr algn="just" eaLnBrk="0" hangingPunct="0">
              <a:spcBef>
                <a:spcPct val="20000"/>
              </a:spcBef>
              <a:defRPr/>
            </a:pPr>
            <a:r>
              <a:rPr lang="es-ES" sz="3200" b="1" dirty="0">
                <a:cs typeface="Arial"/>
              </a:rPr>
              <a:t>Objetivo 8 </a:t>
            </a:r>
            <a:r>
              <a:rPr lang="es-ES" sz="3200" dirty="0">
                <a:cs typeface="Arial"/>
              </a:rPr>
              <a:t>“Promover el crecimiento económico sostenido, inclusivo y sostenible, el pleno empleo y productivo y el trabajo decente para todos”.</a:t>
            </a:r>
          </a:p>
          <a:p>
            <a:pPr algn="just" eaLnBrk="0" hangingPunct="0">
              <a:spcBef>
                <a:spcPct val="20000"/>
              </a:spcBef>
              <a:defRPr/>
            </a:pPr>
            <a:r>
              <a:rPr lang="es-ES" sz="3200" b="1" dirty="0">
                <a:cs typeface="Arial"/>
              </a:rPr>
              <a:t>Objetivo 9 </a:t>
            </a:r>
            <a:r>
              <a:rPr lang="es-ES" sz="3200" dirty="0">
                <a:cs typeface="Arial"/>
              </a:rPr>
              <a:t>“Construir infraestructuras </a:t>
            </a:r>
            <a:r>
              <a:rPr lang="es-ES" sz="3200" dirty="0" err="1">
                <a:cs typeface="Arial"/>
              </a:rPr>
              <a:t>resilientes</a:t>
            </a:r>
            <a:r>
              <a:rPr lang="es-ES" sz="3200" dirty="0">
                <a:cs typeface="Arial"/>
              </a:rPr>
              <a:t>, promover la industrialización inclusiva y sostenible y fomentar la innovación” </a:t>
            </a:r>
          </a:p>
          <a:p>
            <a:pPr algn="just" eaLnBrk="0" hangingPunct="0">
              <a:spcBef>
                <a:spcPct val="20000"/>
              </a:spcBef>
              <a:defRPr/>
            </a:pPr>
            <a:r>
              <a:rPr lang="es-ES" sz="3200" b="1" dirty="0">
                <a:cs typeface="Arial"/>
              </a:rPr>
              <a:t>Objetivo 12 </a:t>
            </a:r>
            <a:r>
              <a:rPr lang="es-ES" sz="3200" dirty="0">
                <a:cs typeface="Arial"/>
              </a:rPr>
              <a:t>“Garantizar modalidades de consumo y producción sostenible”.</a:t>
            </a:r>
          </a:p>
        </p:txBody>
      </p:sp>
      <p:sp>
        <p:nvSpPr>
          <p:cNvPr id="6" name="TextBox 4">
            <a:extLst>
              <a:ext uri="{FF2B5EF4-FFF2-40B4-BE49-F238E27FC236}">
                <a16:creationId xmlns:a16="http://schemas.microsoft.com/office/drawing/2014/main" xmlns="" id="{26DCB4E4-9B22-4671-93AF-18B9F0644677}"/>
              </a:ext>
            </a:extLst>
          </p:cNvPr>
          <p:cNvSpPr txBox="1"/>
          <p:nvPr/>
        </p:nvSpPr>
        <p:spPr>
          <a:xfrm>
            <a:off x="267425" y="1339592"/>
            <a:ext cx="2818783" cy="5016758"/>
          </a:xfrm>
          <a:prstGeom prst="rect">
            <a:avLst/>
          </a:prstGeom>
          <a:noFill/>
        </p:spPr>
        <p:txBody>
          <a:bodyPr wrap="square" lIns="91440" tIns="45720" rIns="91440" bIns="45720">
            <a:spAutoFit/>
          </a:bodyPr>
          <a:lstStyle/>
          <a:p>
            <a:pPr algn="ctr">
              <a:defRPr/>
            </a:pPr>
            <a:r>
              <a:rPr lang="es-ES" sz="3200" dirty="0">
                <a:ea typeface="Helvetica Neue" charset="0"/>
                <a:cs typeface="Helvetica Neue" charset="0"/>
              </a:rPr>
              <a:t>PLAN SECTORIAL INDUSTRIAL ARTICULADO CON LOS OBJETIVOS DE LA AGENDA 2030  PARA EL DESARROLLO SOSTENIBLE</a:t>
            </a:r>
          </a:p>
        </p:txBody>
      </p:sp>
      <p:sp>
        <p:nvSpPr>
          <p:cNvPr id="7" name="CuadroTexto 6">
            <a:extLst>
              <a:ext uri="{FF2B5EF4-FFF2-40B4-BE49-F238E27FC236}">
                <a16:creationId xmlns:a16="http://schemas.microsoft.com/office/drawing/2014/main" xmlns="" id="{91DBBBF9-D4B8-4CC5-84D4-CE695F4C93BB}"/>
              </a:ext>
            </a:extLst>
          </p:cNvPr>
          <p:cNvSpPr txBox="1"/>
          <p:nvPr/>
        </p:nvSpPr>
        <p:spPr>
          <a:xfrm>
            <a:off x="0" y="6496334"/>
            <a:ext cx="7410734" cy="276999"/>
          </a:xfrm>
          <a:prstGeom prst="rect">
            <a:avLst/>
          </a:prstGeom>
          <a:noFill/>
        </p:spPr>
        <p:txBody>
          <a:bodyPr wrap="square" rtlCol="0">
            <a:spAutoFit/>
          </a:bodyPr>
          <a:lstStyle/>
          <a:p>
            <a:r>
              <a:rPr lang="es-MX" sz="1200" dirty="0"/>
              <a:t>Fuente: Plan Nacional de Desarrollo 2017 – 2021 </a:t>
            </a:r>
          </a:p>
        </p:txBody>
      </p:sp>
      <p:sp>
        <p:nvSpPr>
          <p:cNvPr id="8" name="Marcador de número de diapositiva 7">
            <a:extLst>
              <a:ext uri="{FF2B5EF4-FFF2-40B4-BE49-F238E27FC236}">
                <a16:creationId xmlns:a16="http://schemas.microsoft.com/office/drawing/2014/main" xmlns="" id="{0409583D-DA52-4D67-BE5F-E97F76105DCC}"/>
              </a:ext>
            </a:extLst>
          </p:cNvPr>
          <p:cNvSpPr>
            <a:spLocks noGrp="1"/>
          </p:cNvSpPr>
          <p:nvPr>
            <p:ph type="sldNum" sz="quarter" idx="12"/>
          </p:nvPr>
        </p:nvSpPr>
        <p:spPr/>
        <p:txBody>
          <a:bodyPr/>
          <a:lstStyle/>
          <a:p>
            <a:fld id="{B50FA0FA-4C5D-4AE1-9D0D-CCB04B6D5846}" type="slidenum">
              <a:rPr lang="es-MX" smtClean="0"/>
              <a:t>24</a:t>
            </a:fld>
            <a:endParaRPr lang="es-MX"/>
          </a:p>
        </p:txBody>
      </p:sp>
      <p:grpSp>
        <p:nvGrpSpPr>
          <p:cNvPr id="9" name="16 Grupo">
            <a:extLst>
              <a:ext uri="{FF2B5EF4-FFF2-40B4-BE49-F238E27FC236}">
                <a16:creationId xmlns:a16="http://schemas.microsoft.com/office/drawing/2014/main" xmlns="" id="{A45C9F70-D8F6-4A7A-9986-C84701374E2E}"/>
              </a:ext>
            </a:extLst>
          </p:cNvPr>
          <p:cNvGrpSpPr/>
          <p:nvPr/>
        </p:nvGrpSpPr>
        <p:grpSpPr>
          <a:xfrm>
            <a:off x="0" y="0"/>
            <a:ext cx="12161520" cy="731520"/>
            <a:chOff x="0" y="0"/>
            <a:chExt cx="17757741" cy="1588560"/>
          </a:xfrm>
        </p:grpSpPr>
        <p:pic>
          <p:nvPicPr>
            <p:cNvPr id="10" name="Picture 2" descr="Resultado de imagen para ecuador y sus regiones">
              <a:extLst>
                <a:ext uri="{FF2B5EF4-FFF2-40B4-BE49-F238E27FC236}">
                  <a16:creationId xmlns:a16="http://schemas.microsoft.com/office/drawing/2014/main" xmlns="" id="{2782CD69-E496-4828-8659-118355934218}"/>
                </a:ext>
              </a:extLst>
            </p:cNvPr>
            <p:cNvPicPr>
              <a:picLocks noChangeAspect="1" noChangeArrowheads="1"/>
            </p:cNvPicPr>
            <p:nvPr/>
          </p:nvPicPr>
          <p:blipFill>
            <a:blip r:embed="rId2"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11" name="Picture 3" descr="Imagen relacionada">
              <a:extLst>
                <a:ext uri="{FF2B5EF4-FFF2-40B4-BE49-F238E27FC236}">
                  <a16:creationId xmlns:a16="http://schemas.microsoft.com/office/drawing/2014/main" xmlns="" id="{B4975BCE-63AE-4016-B018-D199964EAB50}"/>
                </a:ext>
              </a:extLst>
            </p:cNvPr>
            <p:cNvPicPr>
              <a:picLocks noChangeAspect="1" noChangeArrowheads="1"/>
            </p:cNvPicPr>
            <p:nvPr/>
          </p:nvPicPr>
          <p:blipFill>
            <a:blip r:embed="rId3"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2" name="Picture 4">
              <a:extLst>
                <a:ext uri="{FF2B5EF4-FFF2-40B4-BE49-F238E27FC236}">
                  <a16:creationId xmlns:a16="http://schemas.microsoft.com/office/drawing/2014/main" xmlns="" id="{14350754-6A7A-4608-A0D7-3D3D46593FC5}"/>
                </a:ext>
              </a:extLst>
            </p:cNvPr>
            <p:cNvPicPr>
              <a:picLocks noChangeAspect="1" noChangeArrowheads="1"/>
            </p:cNvPicPr>
            <p:nvPr/>
          </p:nvPicPr>
          <p:blipFill>
            <a:blip r:embed="rId4"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3" name="Picture 5" descr="Resultado de imagen para ecuador y sus regiones">
              <a:extLst>
                <a:ext uri="{FF2B5EF4-FFF2-40B4-BE49-F238E27FC236}">
                  <a16:creationId xmlns:a16="http://schemas.microsoft.com/office/drawing/2014/main" xmlns="" id="{E58B37BF-9EB2-47D0-BFB7-D273A105A4BD}"/>
                </a:ext>
              </a:extLst>
            </p:cNvPr>
            <p:cNvPicPr>
              <a:picLocks noChangeAspect="1" noChangeArrowheads="1"/>
            </p:cNvPicPr>
            <p:nvPr/>
          </p:nvPicPr>
          <p:blipFill>
            <a:blip r:embed="rId5"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4" name="Picture 6" descr="Resultado de imagen para sierra ecuador">
              <a:extLst>
                <a:ext uri="{FF2B5EF4-FFF2-40B4-BE49-F238E27FC236}">
                  <a16:creationId xmlns:a16="http://schemas.microsoft.com/office/drawing/2014/main" xmlns="" id="{9ED6250D-3A12-48FD-BF2C-CC1C4103DAF2}"/>
                </a:ext>
              </a:extLst>
            </p:cNvPr>
            <p:cNvPicPr>
              <a:picLocks noChangeAspect="1" noChangeArrowheads="1"/>
            </p:cNvPicPr>
            <p:nvPr/>
          </p:nvPicPr>
          <p:blipFill>
            <a:blip r:embed="rId6"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5" name="Picture 7" descr="Resultado de imagen para mitad del mundo">
              <a:extLst>
                <a:ext uri="{FF2B5EF4-FFF2-40B4-BE49-F238E27FC236}">
                  <a16:creationId xmlns:a16="http://schemas.microsoft.com/office/drawing/2014/main" xmlns="" id="{4829D496-1AEE-4BE3-9F8E-8C1E8D1293CE}"/>
                </a:ext>
              </a:extLst>
            </p:cNvPr>
            <p:cNvPicPr>
              <a:picLocks noChangeAspect="1" noChangeArrowheads="1"/>
            </p:cNvPicPr>
            <p:nvPr/>
          </p:nvPicPr>
          <p:blipFill>
            <a:blip r:embed="rId7"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6" name="Picture 8" descr="Resultado de imagen para oriente ecuatoriano">
              <a:extLst>
                <a:ext uri="{FF2B5EF4-FFF2-40B4-BE49-F238E27FC236}">
                  <a16:creationId xmlns:a16="http://schemas.microsoft.com/office/drawing/2014/main" xmlns="" id="{9D7DE4D4-522C-487E-A0BC-CA2D449456D5}"/>
                </a:ext>
              </a:extLst>
            </p:cNvPr>
            <p:cNvPicPr>
              <a:picLocks noChangeAspect="1" noChangeArrowheads="1"/>
            </p:cNvPicPr>
            <p:nvPr/>
          </p:nvPicPr>
          <p:blipFill>
            <a:blip r:embed="rId8"/>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7" name="Picture 9" descr="Resultado de imagen para oriente ecuatoriano">
              <a:extLst>
                <a:ext uri="{FF2B5EF4-FFF2-40B4-BE49-F238E27FC236}">
                  <a16:creationId xmlns:a16="http://schemas.microsoft.com/office/drawing/2014/main" xmlns="" id="{2F7665EC-D78F-420E-A86C-D771110BE3B1}"/>
                </a:ext>
              </a:extLst>
            </p:cNvPr>
            <p:cNvPicPr>
              <a:picLocks noChangeAspect="1" noChangeArrowheads="1"/>
            </p:cNvPicPr>
            <p:nvPr/>
          </p:nvPicPr>
          <p:blipFill>
            <a:blip r:embed="rId9"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1558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ECF5C39-6AF5-4CCF-8D2F-66E677B4E57B}"/>
              </a:ext>
            </a:extLst>
          </p:cNvPr>
          <p:cNvSpPr>
            <a:spLocks noGrp="1"/>
          </p:cNvSpPr>
          <p:nvPr>
            <p:ph type="title"/>
          </p:nvPr>
        </p:nvSpPr>
        <p:spPr>
          <a:xfrm>
            <a:off x="0" y="835883"/>
            <a:ext cx="12192001" cy="778234"/>
          </a:xfrm>
        </p:spPr>
        <p:txBody>
          <a:bodyPr>
            <a:noAutofit/>
          </a:bodyPr>
          <a:lstStyle/>
          <a:p>
            <a:r>
              <a:rPr lang="es-ES_tradnl" sz="3800" b="1" dirty="0">
                <a:solidFill>
                  <a:schemeClr val="accent1">
                    <a:lumMod val="50000"/>
                  </a:schemeClr>
                </a:solidFill>
                <a:latin typeface="Calibri" pitchFamily="34" charset="0"/>
                <a:cs typeface="Arial Hebrew" charset="-79"/>
              </a:rPr>
              <a:t>Resultados del Consejo Consultivo Productivo y Tributario</a:t>
            </a:r>
            <a:endParaRPr lang="es-MX" sz="3800" dirty="0"/>
          </a:p>
        </p:txBody>
      </p:sp>
      <p:grpSp>
        <p:nvGrpSpPr>
          <p:cNvPr id="8" name="Grupo 10">
            <a:extLst>
              <a:ext uri="{FF2B5EF4-FFF2-40B4-BE49-F238E27FC236}">
                <a16:creationId xmlns:a16="http://schemas.microsoft.com/office/drawing/2014/main" xmlns="" id="{DB40FECD-19C1-40D1-BE6E-B872E6C6B3D0}"/>
              </a:ext>
            </a:extLst>
          </p:cNvPr>
          <p:cNvGrpSpPr/>
          <p:nvPr/>
        </p:nvGrpSpPr>
        <p:grpSpPr>
          <a:xfrm>
            <a:off x="3067786" y="1520208"/>
            <a:ext cx="6533414" cy="4395940"/>
            <a:chOff x="7111714" y="1947758"/>
            <a:chExt cx="5497741" cy="3437894"/>
          </a:xfrm>
        </p:grpSpPr>
        <p:graphicFrame>
          <p:nvGraphicFramePr>
            <p:cNvPr id="9" name="Gráfico 8">
              <a:extLst>
                <a:ext uri="{FF2B5EF4-FFF2-40B4-BE49-F238E27FC236}">
                  <a16:creationId xmlns:a16="http://schemas.microsoft.com/office/drawing/2014/main" xmlns="" id="{D67553EC-C166-4587-AD21-F83DAD22E1EC}"/>
                </a:ext>
              </a:extLst>
            </p:cNvPr>
            <p:cNvGraphicFramePr/>
            <p:nvPr>
              <p:extLst>
                <p:ext uri="{D42A27DB-BD31-4B8C-83A1-F6EECF244321}">
                  <p14:modId xmlns:p14="http://schemas.microsoft.com/office/powerpoint/2010/main" val="4095759740"/>
                </p:ext>
              </p:extLst>
            </p:nvPr>
          </p:nvGraphicFramePr>
          <p:xfrm>
            <a:off x="8280003" y="1947758"/>
            <a:ext cx="3593728" cy="2616583"/>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ángulo 9">
              <a:extLst>
                <a:ext uri="{FF2B5EF4-FFF2-40B4-BE49-F238E27FC236}">
                  <a16:creationId xmlns:a16="http://schemas.microsoft.com/office/drawing/2014/main" xmlns="" id="{A4A94CE8-3B95-41F4-BA04-55C5D69FBE3B}"/>
                </a:ext>
              </a:extLst>
            </p:cNvPr>
            <p:cNvSpPr/>
            <p:nvPr/>
          </p:nvSpPr>
          <p:spPr>
            <a:xfrm>
              <a:off x="10950847" y="2103582"/>
              <a:ext cx="1587479" cy="626005"/>
            </a:xfrm>
            <a:prstGeom prst="rect">
              <a:avLst/>
            </a:prstGeom>
          </p:spPr>
          <p:txBody>
            <a:bodyPr wrap="square">
              <a:spAutoFit/>
            </a:bodyPr>
            <a:lstStyle/>
            <a:p>
              <a:pPr algn="ctr">
                <a:lnSpc>
                  <a:spcPct val="70000"/>
                </a:lnSpc>
              </a:pPr>
              <a:r>
                <a:rPr lang="es-ES_tradnl" sz="2400" b="1" dirty="0">
                  <a:solidFill>
                    <a:schemeClr val="accent1">
                      <a:lumMod val="50000"/>
                    </a:schemeClr>
                  </a:solidFill>
                </a:rPr>
                <a:t>Entorno productivo</a:t>
              </a:r>
            </a:p>
          </p:txBody>
        </p:sp>
        <p:cxnSp>
          <p:nvCxnSpPr>
            <p:cNvPr id="11" name="Conector recto 10">
              <a:extLst>
                <a:ext uri="{FF2B5EF4-FFF2-40B4-BE49-F238E27FC236}">
                  <a16:creationId xmlns:a16="http://schemas.microsoft.com/office/drawing/2014/main" xmlns="" id="{1C9FEDC9-B20A-42A7-B387-6189F5E236F5}"/>
                </a:ext>
              </a:extLst>
            </p:cNvPr>
            <p:cNvCxnSpPr/>
            <p:nvPr/>
          </p:nvCxnSpPr>
          <p:spPr>
            <a:xfrm flipH="1">
              <a:off x="10679559" y="2416584"/>
              <a:ext cx="271288" cy="0"/>
            </a:xfrm>
            <a:prstGeom prst="line">
              <a:avLst/>
            </a:prstGeom>
            <a:ln w="9525" cmpd="sng">
              <a:solidFill>
                <a:schemeClr val="tx1">
                  <a:lumMod val="75000"/>
                  <a:lumOff val="25000"/>
                </a:schemeClr>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sp>
          <p:nvSpPr>
            <p:cNvPr id="12" name="Rectángulo 11">
              <a:extLst>
                <a:ext uri="{FF2B5EF4-FFF2-40B4-BE49-F238E27FC236}">
                  <a16:creationId xmlns:a16="http://schemas.microsoft.com/office/drawing/2014/main" xmlns="" id="{2FF0EE88-5823-49B3-B85E-366FAB519E42}"/>
                </a:ext>
              </a:extLst>
            </p:cNvPr>
            <p:cNvSpPr/>
            <p:nvPr/>
          </p:nvSpPr>
          <p:spPr>
            <a:xfrm>
              <a:off x="11157346" y="3248424"/>
              <a:ext cx="1452109" cy="1131848"/>
            </a:xfrm>
            <a:prstGeom prst="rect">
              <a:avLst/>
            </a:prstGeom>
          </p:spPr>
          <p:txBody>
            <a:bodyPr wrap="square">
              <a:spAutoFit/>
            </a:bodyPr>
            <a:lstStyle/>
            <a:p>
              <a:pPr algn="r">
                <a:lnSpc>
                  <a:spcPct val="70000"/>
                </a:lnSpc>
              </a:pPr>
              <a:r>
                <a:rPr lang="es-ES_tradnl" sz="2400" b="1" dirty="0">
                  <a:solidFill>
                    <a:schemeClr val="accent1">
                      <a:lumMod val="50000"/>
                    </a:schemeClr>
                  </a:solidFill>
                </a:rPr>
                <a:t>Acceso a mercados</a:t>
              </a:r>
            </a:p>
          </p:txBody>
        </p:sp>
        <p:cxnSp>
          <p:nvCxnSpPr>
            <p:cNvPr id="13" name="Conector recto 12">
              <a:extLst>
                <a:ext uri="{FF2B5EF4-FFF2-40B4-BE49-F238E27FC236}">
                  <a16:creationId xmlns:a16="http://schemas.microsoft.com/office/drawing/2014/main" xmlns="" id="{F29D598A-47CB-4C6F-9568-66600BD57298}"/>
                </a:ext>
              </a:extLst>
            </p:cNvPr>
            <p:cNvCxnSpPr/>
            <p:nvPr/>
          </p:nvCxnSpPr>
          <p:spPr>
            <a:xfrm flipH="1">
              <a:off x="10964153" y="3621041"/>
              <a:ext cx="193193" cy="0"/>
            </a:xfrm>
            <a:prstGeom prst="line">
              <a:avLst/>
            </a:prstGeom>
            <a:ln w="9525" cmpd="sng">
              <a:solidFill>
                <a:schemeClr val="tx1">
                  <a:lumMod val="75000"/>
                  <a:lumOff val="25000"/>
                </a:schemeClr>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sp>
          <p:nvSpPr>
            <p:cNvPr id="14" name="Rectángulo 13">
              <a:extLst>
                <a:ext uri="{FF2B5EF4-FFF2-40B4-BE49-F238E27FC236}">
                  <a16:creationId xmlns:a16="http://schemas.microsoft.com/office/drawing/2014/main" xmlns="" id="{9448C5B0-82D0-4BFE-B8DD-9B44BEB1C51E}"/>
                </a:ext>
              </a:extLst>
            </p:cNvPr>
            <p:cNvSpPr/>
            <p:nvPr/>
          </p:nvSpPr>
          <p:spPr>
            <a:xfrm>
              <a:off x="8794452" y="4554655"/>
              <a:ext cx="2676331" cy="830997"/>
            </a:xfrm>
            <a:prstGeom prst="rect">
              <a:avLst/>
            </a:prstGeom>
          </p:spPr>
          <p:txBody>
            <a:bodyPr wrap="square">
              <a:spAutoFit/>
            </a:bodyPr>
            <a:lstStyle/>
            <a:p>
              <a:pPr algn="ctr"/>
              <a:r>
                <a:rPr lang="es-ES_tradnl" sz="2400" b="1" dirty="0">
                  <a:solidFill>
                    <a:schemeClr val="accent1">
                      <a:lumMod val="50000"/>
                    </a:schemeClr>
                  </a:solidFill>
                </a:rPr>
                <a:t>Inversión y Financiamiento</a:t>
              </a:r>
            </a:p>
          </p:txBody>
        </p:sp>
        <p:cxnSp>
          <p:nvCxnSpPr>
            <p:cNvPr id="15" name="Conector recto 14">
              <a:extLst>
                <a:ext uri="{FF2B5EF4-FFF2-40B4-BE49-F238E27FC236}">
                  <a16:creationId xmlns:a16="http://schemas.microsoft.com/office/drawing/2014/main" xmlns="" id="{B000FAC2-9BF5-492A-ACF6-9418872CC504}"/>
                </a:ext>
              </a:extLst>
            </p:cNvPr>
            <p:cNvCxnSpPr/>
            <p:nvPr/>
          </p:nvCxnSpPr>
          <p:spPr>
            <a:xfrm flipV="1">
              <a:off x="9999875" y="4304316"/>
              <a:ext cx="0" cy="241057"/>
            </a:xfrm>
            <a:prstGeom prst="line">
              <a:avLst/>
            </a:prstGeom>
            <a:ln w="9525" cmpd="sng">
              <a:solidFill>
                <a:schemeClr val="tx1">
                  <a:lumMod val="75000"/>
                  <a:lumOff val="25000"/>
                </a:schemeClr>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sp>
          <p:nvSpPr>
            <p:cNvPr id="16" name="Rectángulo 15">
              <a:extLst>
                <a:ext uri="{FF2B5EF4-FFF2-40B4-BE49-F238E27FC236}">
                  <a16:creationId xmlns:a16="http://schemas.microsoft.com/office/drawing/2014/main" xmlns="" id="{A434C139-A211-49AE-B7C7-2927D250FB26}"/>
                </a:ext>
              </a:extLst>
            </p:cNvPr>
            <p:cNvSpPr/>
            <p:nvPr/>
          </p:nvSpPr>
          <p:spPr>
            <a:xfrm>
              <a:off x="7111714" y="3459561"/>
              <a:ext cx="1726790" cy="626005"/>
            </a:xfrm>
            <a:prstGeom prst="rect">
              <a:avLst/>
            </a:prstGeom>
          </p:spPr>
          <p:txBody>
            <a:bodyPr wrap="square">
              <a:spAutoFit/>
            </a:bodyPr>
            <a:lstStyle/>
            <a:p>
              <a:pPr algn="ctr">
                <a:lnSpc>
                  <a:spcPct val="70000"/>
                </a:lnSpc>
              </a:pPr>
              <a:r>
                <a:rPr lang="es-ES_tradnl" sz="2400" b="1" dirty="0">
                  <a:solidFill>
                    <a:schemeClr val="accent1">
                      <a:lumMod val="50000"/>
                    </a:schemeClr>
                  </a:solidFill>
                </a:rPr>
                <a:t>Innovación y calidad</a:t>
              </a:r>
            </a:p>
          </p:txBody>
        </p:sp>
        <p:cxnSp>
          <p:nvCxnSpPr>
            <p:cNvPr id="17" name="Conector recto 16">
              <a:extLst>
                <a:ext uri="{FF2B5EF4-FFF2-40B4-BE49-F238E27FC236}">
                  <a16:creationId xmlns:a16="http://schemas.microsoft.com/office/drawing/2014/main" xmlns="" id="{306AF14C-E83B-4EA1-A413-524918FBAA06}"/>
                </a:ext>
              </a:extLst>
            </p:cNvPr>
            <p:cNvCxnSpPr/>
            <p:nvPr/>
          </p:nvCxnSpPr>
          <p:spPr>
            <a:xfrm flipH="1">
              <a:off x="8710549" y="3788341"/>
              <a:ext cx="271288" cy="0"/>
            </a:xfrm>
            <a:prstGeom prst="line">
              <a:avLst/>
            </a:prstGeom>
            <a:ln w="9525" cmpd="sng">
              <a:solidFill>
                <a:schemeClr val="tx1">
                  <a:lumMod val="75000"/>
                  <a:lumOff val="25000"/>
                </a:schemeClr>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sp>
          <p:nvSpPr>
            <p:cNvPr id="18" name="Rectángulo 17">
              <a:extLst>
                <a:ext uri="{FF2B5EF4-FFF2-40B4-BE49-F238E27FC236}">
                  <a16:creationId xmlns:a16="http://schemas.microsoft.com/office/drawing/2014/main" xmlns="" id="{A1475379-BF28-4CD8-B49A-973A8C408C8B}"/>
                </a:ext>
              </a:extLst>
            </p:cNvPr>
            <p:cNvSpPr/>
            <p:nvPr/>
          </p:nvSpPr>
          <p:spPr>
            <a:xfrm>
              <a:off x="7254203" y="2214605"/>
              <a:ext cx="1626214" cy="350865"/>
            </a:xfrm>
            <a:prstGeom prst="rect">
              <a:avLst/>
            </a:prstGeom>
          </p:spPr>
          <p:txBody>
            <a:bodyPr wrap="none">
              <a:spAutoFit/>
            </a:bodyPr>
            <a:lstStyle/>
            <a:p>
              <a:pPr>
                <a:lnSpc>
                  <a:spcPct val="70000"/>
                </a:lnSpc>
              </a:pPr>
              <a:r>
                <a:rPr lang="es-ES_tradnl" sz="2400" b="1" dirty="0">
                  <a:solidFill>
                    <a:schemeClr val="accent1">
                      <a:lumMod val="50000"/>
                    </a:schemeClr>
                  </a:solidFill>
                </a:rPr>
                <a:t>Tributación</a:t>
              </a:r>
              <a:endParaRPr lang="es-ES" sz="2400" b="1" dirty="0"/>
            </a:p>
          </p:txBody>
        </p:sp>
        <p:cxnSp>
          <p:nvCxnSpPr>
            <p:cNvPr id="19" name="Conector recto 18">
              <a:extLst>
                <a:ext uri="{FF2B5EF4-FFF2-40B4-BE49-F238E27FC236}">
                  <a16:creationId xmlns:a16="http://schemas.microsoft.com/office/drawing/2014/main" xmlns="" id="{CE227CA8-FBB8-41C9-95A2-7CC62C28435A}"/>
                </a:ext>
              </a:extLst>
            </p:cNvPr>
            <p:cNvCxnSpPr/>
            <p:nvPr/>
          </p:nvCxnSpPr>
          <p:spPr>
            <a:xfrm flipH="1">
              <a:off x="8880417" y="2416584"/>
              <a:ext cx="271288" cy="0"/>
            </a:xfrm>
            <a:prstGeom prst="line">
              <a:avLst/>
            </a:prstGeom>
            <a:ln w="9525" cmpd="sng">
              <a:solidFill>
                <a:schemeClr val="tx1">
                  <a:lumMod val="75000"/>
                  <a:lumOff val="25000"/>
                </a:schemeClr>
              </a:solidFill>
              <a:prstDash val="sysDash"/>
              <a:headEnd type="oval"/>
              <a:tailEnd type="oval"/>
            </a:ln>
          </p:spPr>
          <p:style>
            <a:lnRef idx="2">
              <a:schemeClr val="accent1"/>
            </a:lnRef>
            <a:fillRef idx="0">
              <a:schemeClr val="accent1"/>
            </a:fillRef>
            <a:effectRef idx="1">
              <a:schemeClr val="accent1"/>
            </a:effectRef>
            <a:fontRef idx="minor">
              <a:schemeClr val="tx1"/>
            </a:fontRef>
          </p:style>
        </p:cxnSp>
      </p:grpSp>
      <p:sp>
        <p:nvSpPr>
          <p:cNvPr id="20" name="Rectángulo redondeado 21">
            <a:extLst>
              <a:ext uri="{FF2B5EF4-FFF2-40B4-BE49-F238E27FC236}">
                <a16:creationId xmlns:a16="http://schemas.microsoft.com/office/drawing/2014/main" xmlns="" id="{BCD48E14-1D6C-463C-9B9D-FA17A87C0018}"/>
              </a:ext>
            </a:extLst>
          </p:cNvPr>
          <p:cNvSpPr/>
          <p:nvPr/>
        </p:nvSpPr>
        <p:spPr>
          <a:xfrm>
            <a:off x="8885315" y="4904528"/>
            <a:ext cx="2297491" cy="1007819"/>
          </a:xfrm>
          <a:prstGeom prst="roundRect">
            <a:avLst/>
          </a:prstGeom>
          <a:solidFill>
            <a:schemeClr val="accent5"/>
          </a:solidFill>
          <a:ln>
            <a:solidFill>
              <a:srgbClr val="F8D7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dirty="0">
                <a:solidFill>
                  <a:schemeClr val="tx1"/>
                </a:solidFill>
              </a:rPr>
              <a:t> </a:t>
            </a:r>
            <a:r>
              <a:rPr lang="es-EC" sz="2400" b="1" dirty="0">
                <a:solidFill>
                  <a:schemeClr val="tx1"/>
                </a:solidFill>
                <a:effectLst>
                  <a:outerShdw blurRad="38100" dist="38100" dir="2700000" algn="tl">
                    <a:srgbClr val="000000">
                      <a:alpha val="43137"/>
                    </a:srgbClr>
                  </a:outerShdw>
                </a:effectLst>
              </a:rPr>
              <a:t>26 Mesas Sectoriales</a:t>
            </a:r>
          </a:p>
        </p:txBody>
      </p:sp>
      <p:sp>
        <p:nvSpPr>
          <p:cNvPr id="21" name="CuadroTexto 20">
            <a:extLst>
              <a:ext uri="{FF2B5EF4-FFF2-40B4-BE49-F238E27FC236}">
                <a16:creationId xmlns:a16="http://schemas.microsoft.com/office/drawing/2014/main" xmlns="" id="{3EC6CF88-0D9B-46E3-8DEE-4EFFB376D394}"/>
              </a:ext>
            </a:extLst>
          </p:cNvPr>
          <p:cNvSpPr txBox="1"/>
          <p:nvPr/>
        </p:nvSpPr>
        <p:spPr>
          <a:xfrm>
            <a:off x="219327" y="1599036"/>
            <a:ext cx="3249087" cy="4893647"/>
          </a:xfrm>
          <a:prstGeom prst="rect">
            <a:avLst/>
          </a:prstGeom>
          <a:noFill/>
        </p:spPr>
        <p:txBody>
          <a:bodyPr wrap="square" rtlCol="0">
            <a:spAutoFit/>
          </a:bodyPr>
          <a:lstStyle/>
          <a:p>
            <a:pPr marL="342900" indent="-342900">
              <a:buFont typeface="Arial" panose="020B0604020202020204" pitchFamily="34" charset="0"/>
              <a:buChar char="•"/>
            </a:pPr>
            <a:r>
              <a:rPr lang="es-EC" sz="2400" dirty="0"/>
              <a:t>1.429 propuestas sistematizadas por eje temático.</a:t>
            </a:r>
          </a:p>
          <a:p>
            <a:pPr marL="342900" indent="-342900">
              <a:buFont typeface="Arial" panose="020B0604020202020204" pitchFamily="34" charset="0"/>
              <a:buChar char="•"/>
            </a:pPr>
            <a:endParaRPr lang="es-EC" sz="2400" dirty="0"/>
          </a:p>
          <a:p>
            <a:pPr marL="342900" indent="-342900">
              <a:buFont typeface="Arial" panose="020B0604020202020204" pitchFamily="34" charset="0"/>
              <a:buChar char="•"/>
            </a:pPr>
            <a:r>
              <a:rPr lang="es-EC" sz="2400" dirty="0"/>
              <a:t>Propuestas priorizadas por frecuencia estadística e impacto (transversalidad). </a:t>
            </a:r>
          </a:p>
          <a:p>
            <a:pPr marL="342900" indent="-342900">
              <a:buFont typeface="Arial" panose="020B0604020202020204" pitchFamily="34" charset="0"/>
              <a:buChar char="•"/>
            </a:pPr>
            <a:endParaRPr lang="es-EC" sz="2400" dirty="0"/>
          </a:p>
          <a:p>
            <a:pPr marL="342900" indent="-342900">
              <a:buFont typeface="Arial" panose="020B0604020202020204" pitchFamily="34" charset="0"/>
              <a:buChar char="•"/>
            </a:pPr>
            <a:r>
              <a:rPr lang="es-EC" sz="2400" dirty="0"/>
              <a:t>Propuestas claves para ARTESANOS, EPS y sector  TRIBUTARIO</a:t>
            </a:r>
            <a:r>
              <a:rPr lang="es-EC" sz="2000" dirty="0">
                <a:latin typeface="Franklin Gothic Medium Cond" panose="020B0606030402020204" pitchFamily="34" charset="0"/>
              </a:rPr>
              <a:t>.  </a:t>
            </a:r>
          </a:p>
        </p:txBody>
      </p:sp>
      <p:sp>
        <p:nvSpPr>
          <p:cNvPr id="22" name="Rectángulo 21">
            <a:extLst>
              <a:ext uri="{FF2B5EF4-FFF2-40B4-BE49-F238E27FC236}">
                <a16:creationId xmlns:a16="http://schemas.microsoft.com/office/drawing/2014/main" xmlns="" id="{09A337FF-69FD-450D-91DA-D30F8A1AE0A1}"/>
              </a:ext>
            </a:extLst>
          </p:cNvPr>
          <p:cNvSpPr/>
          <p:nvPr/>
        </p:nvSpPr>
        <p:spPr>
          <a:xfrm>
            <a:off x="0" y="6538912"/>
            <a:ext cx="3130985" cy="246221"/>
          </a:xfrm>
          <a:prstGeom prst="rect">
            <a:avLst/>
          </a:prstGeom>
        </p:spPr>
        <p:txBody>
          <a:bodyPr wrap="none">
            <a:spAutoFit/>
          </a:bodyPr>
          <a:lstStyle/>
          <a:p>
            <a:r>
              <a:rPr lang="es-ES" sz="1000" b="1" dirty="0">
                <a:latin typeface="Arial" panose="020B0604020202020204" pitchFamily="34" charset="0"/>
                <a:ea typeface="Calibri" panose="020F0502020204030204" pitchFamily="34" charset="0"/>
                <a:cs typeface="Times New Roman" panose="02020603050405020304" pitchFamily="18" charset="0"/>
              </a:rPr>
              <a:t> Fuente:</a:t>
            </a:r>
            <a:r>
              <a:rPr lang="es-ES" sz="1000" dirty="0">
                <a:latin typeface="Arial" panose="020B0604020202020204" pitchFamily="34" charset="0"/>
                <a:ea typeface="Calibri" panose="020F0502020204030204" pitchFamily="34" charset="0"/>
                <a:cs typeface="Times New Roman" panose="02020603050405020304" pitchFamily="18" charset="0"/>
              </a:rPr>
              <a:t> Consejo Consultivo Productivo y Tributario</a:t>
            </a:r>
            <a:endParaRPr lang="es-EC" sz="1000" dirty="0"/>
          </a:p>
        </p:txBody>
      </p:sp>
      <p:sp>
        <p:nvSpPr>
          <p:cNvPr id="23" name="Marcador de número de diapositiva 22">
            <a:extLst>
              <a:ext uri="{FF2B5EF4-FFF2-40B4-BE49-F238E27FC236}">
                <a16:creationId xmlns:a16="http://schemas.microsoft.com/office/drawing/2014/main" xmlns="" id="{412A9324-8274-4D9F-97EF-5ABC8BA1AD7E}"/>
              </a:ext>
            </a:extLst>
          </p:cNvPr>
          <p:cNvSpPr>
            <a:spLocks noGrp="1"/>
          </p:cNvSpPr>
          <p:nvPr>
            <p:ph type="sldNum" sz="quarter" idx="12"/>
          </p:nvPr>
        </p:nvSpPr>
        <p:spPr/>
        <p:txBody>
          <a:bodyPr/>
          <a:lstStyle/>
          <a:p>
            <a:fld id="{B50FA0FA-4C5D-4AE1-9D0D-CCB04B6D5846}" type="slidenum">
              <a:rPr lang="es-MX" smtClean="0"/>
              <a:t>25</a:t>
            </a:fld>
            <a:endParaRPr lang="es-MX"/>
          </a:p>
        </p:txBody>
      </p:sp>
      <p:grpSp>
        <p:nvGrpSpPr>
          <p:cNvPr id="33" name="16 Grupo">
            <a:extLst>
              <a:ext uri="{FF2B5EF4-FFF2-40B4-BE49-F238E27FC236}">
                <a16:creationId xmlns:a16="http://schemas.microsoft.com/office/drawing/2014/main" xmlns="" id="{1F7CE93A-3F9E-4704-90DF-11870A6478B2}"/>
              </a:ext>
            </a:extLst>
          </p:cNvPr>
          <p:cNvGrpSpPr/>
          <p:nvPr/>
        </p:nvGrpSpPr>
        <p:grpSpPr>
          <a:xfrm>
            <a:off x="0" y="0"/>
            <a:ext cx="12161520" cy="731520"/>
            <a:chOff x="0" y="0"/>
            <a:chExt cx="17757741" cy="1588560"/>
          </a:xfrm>
        </p:grpSpPr>
        <p:pic>
          <p:nvPicPr>
            <p:cNvPr id="34" name="Picture 2" descr="Resultado de imagen para ecuador y sus regiones">
              <a:extLst>
                <a:ext uri="{FF2B5EF4-FFF2-40B4-BE49-F238E27FC236}">
                  <a16:creationId xmlns:a16="http://schemas.microsoft.com/office/drawing/2014/main" xmlns="" id="{D2ADAF28-435A-4B3E-A07A-E1EF350B71F7}"/>
                </a:ext>
              </a:extLst>
            </p:cNvPr>
            <p:cNvPicPr>
              <a:picLocks noChangeAspect="1" noChangeArrowheads="1"/>
            </p:cNvPicPr>
            <p:nvPr/>
          </p:nvPicPr>
          <p:blipFill>
            <a:blip r:embed="rId3"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35" name="Picture 3" descr="Imagen relacionada">
              <a:extLst>
                <a:ext uri="{FF2B5EF4-FFF2-40B4-BE49-F238E27FC236}">
                  <a16:creationId xmlns:a16="http://schemas.microsoft.com/office/drawing/2014/main" xmlns="" id="{02CE657F-C0A5-40F3-B136-0AA8B6A6DF82}"/>
                </a:ext>
              </a:extLst>
            </p:cNvPr>
            <p:cNvPicPr>
              <a:picLocks noChangeAspect="1" noChangeArrowheads="1"/>
            </p:cNvPicPr>
            <p:nvPr/>
          </p:nvPicPr>
          <p:blipFill>
            <a:blip r:embed="rId4"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36" name="Picture 4">
              <a:extLst>
                <a:ext uri="{FF2B5EF4-FFF2-40B4-BE49-F238E27FC236}">
                  <a16:creationId xmlns:a16="http://schemas.microsoft.com/office/drawing/2014/main" xmlns="" id="{019771F8-22C7-4F2E-9364-7E1A81244A66}"/>
                </a:ext>
              </a:extLst>
            </p:cNvPr>
            <p:cNvPicPr>
              <a:picLocks noChangeAspect="1" noChangeArrowheads="1"/>
            </p:cNvPicPr>
            <p:nvPr/>
          </p:nvPicPr>
          <p:blipFill>
            <a:blip r:embed="rId5"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37" name="Picture 5" descr="Resultado de imagen para ecuador y sus regiones">
              <a:extLst>
                <a:ext uri="{FF2B5EF4-FFF2-40B4-BE49-F238E27FC236}">
                  <a16:creationId xmlns:a16="http://schemas.microsoft.com/office/drawing/2014/main" xmlns="" id="{3A8CF86E-2132-4CCF-B72C-0F8D5DF79825}"/>
                </a:ext>
              </a:extLst>
            </p:cNvPr>
            <p:cNvPicPr>
              <a:picLocks noChangeAspect="1" noChangeArrowheads="1"/>
            </p:cNvPicPr>
            <p:nvPr/>
          </p:nvPicPr>
          <p:blipFill>
            <a:blip r:embed="rId6"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38" name="Picture 6" descr="Resultado de imagen para sierra ecuador">
              <a:extLst>
                <a:ext uri="{FF2B5EF4-FFF2-40B4-BE49-F238E27FC236}">
                  <a16:creationId xmlns:a16="http://schemas.microsoft.com/office/drawing/2014/main" xmlns="" id="{A4306BC7-441A-424F-B0AB-F2D42AAC8620}"/>
                </a:ext>
              </a:extLst>
            </p:cNvPr>
            <p:cNvPicPr>
              <a:picLocks noChangeAspect="1" noChangeArrowheads="1"/>
            </p:cNvPicPr>
            <p:nvPr/>
          </p:nvPicPr>
          <p:blipFill>
            <a:blip r:embed="rId7"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39" name="Picture 7" descr="Resultado de imagen para mitad del mundo">
              <a:extLst>
                <a:ext uri="{FF2B5EF4-FFF2-40B4-BE49-F238E27FC236}">
                  <a16:creationId xmlns:a16="http://schemas.microsoft.com/office/drawing/2014/main" xmlns="" id="{50DB8B34-5110-4F57-A120-A5C6EB1904E6}"/>
                </a:ext>
              </a:extLst>
            </p:cNvPr>
            <p:cNvPicPr>
              <a:picLocks noChangeAspect="1" noChangeArrowheads="1"/>
            </p:cNvPicPr>
            <p:nvPr/>
          </p:nvPicPr>
          <p:blipFill>
            <a:blip r:embed="rId8"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40" name="Picture 8" descr="Resultado de imagen para oriente ecuatoriano">
              <a:extLst>
                <a:ext uri="{FF2B5EF4-FFF2-40B4-BE49-F238E27FC236}">
                  <a16:creationId xmlns:a16="http://schemas.microsoft.com/office/drawing/2014/main" xmlns="" id="{FB299812-FAD6-4C2C-AE45-7B06DCC9DFE8}"/>
                </a:ext>
              </a:extLst>
            </p:cNvPr>
            <p:cNvPicPr>
              <a:picLocks noChangeAspect="1" noChangeArrowheads="1"/>
            </p:cNvPicPr>
            <p:nvPr/>
          </p:nvPicPr>
          <p:blipFill>
            <a:blip r:embed="rId9"/>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41" name="Picture 9" descr="Resultado de imagen para oriente ecuatoriano">
              <a:extLst>
                <a:ext uri="{FF2B5EF4-FFF2-40B4-BE49-F238E27FC236}">
                  <a16:creationId xmlns:a16="http://schemas.microsoft.com/office/drawing/2014/main" xmlns="" id="{C18D4413-451E-473B-98A7-001B5CA9017D}"/>
                </a:ext>
              </a:extLst>
            </p:cNvPr>
            <p:cNvPicPr>
              <a:picLocks noChangeAspect="1" noChangeArrowheads="1"/>
            </p:cNvPicPr>
            <p:nvPr/>
          </p:nvPicPr>
          <p:blipFill>
            <a:blip r:embed="rId10"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893235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F7AC5D3-15D1-4F5E-9634-264A0E661540}"/>
              </a:ext>
            </a:extLst>
          </p:cNvPr>
          <p:cNvSpPr>
            <a:spLocks noGrp="1"/>
          </p:cNvSpPr>
          <p:nvPr>
            <p:ph type="title"/>
          </p:nvPr>
        </p:nvSpPr>
        <p:spPr>
          <a:xfrm>
            <a:off x="13297" y="502647"/>
            <a:ext cx="12163171" cy="920522"/>
          </a:xfrm>
        </p:spPr>
        <p:txBody>
          <a:bodyPr>
            <a:normAutofit/>
          </a:bodyPr>
          <a:lstStyle/>
          <a:p>
            <a:r>
              <a:rPr lang="es-ES_tradnl" sz="3200" b="1" dirty="0">
                <a:solidFill>
                  <a:schemeClr val="accent1">
                    <a:lumMod val="50000"/>
                  </a:schemeClr>
                </a:solidFill>
                <a:latin typeface="Calibri" pitchFamily="34" charset="0"/>
                <a:cs typeface="Arial Hebrew" charset="-79"/>
              </a:rPr>
              <a:t>POLÍTICA INDUSTRIAL DEL ECUADOR</a:t>
            </a:r>
            <a:endParaRPr lang="es-MX" sz="3200" dirty="0"/>
          </a:p>
        </p:txBody>
      </p:sp>
      <p:sp>
        <p:nvSpPr>
          <p:cNvPr id="5" name="19 Marcador de número de diapositiva">
            <a:extLst>
              <a:ext uri="{FF2B5EF4-FFF2-40B4-BE49-F238E27FC236}">
                <a16:creationId xmlns:a16="http://schemas.microsoft.com/office/drawing/2014/main" xmlns="" id="{EABFB469-D52F-4ADB-A391-CD41891BF9BB}"/>
              </a:ext>
            </a:extLst>
          </p:cNvPr>
          <p:cNvSpPr txBox="1">
            <a:spLocks/>
          </p:cNvSpPr>
          <p:nvPr/>
        </p:nvSpPr>
        <p:spPr>
          <a:xfrm>
            <a:off x="9448800" y="65067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126447-4D4B-4C99-B128-995BABF8B136}" type="slidenum">
              <a:rPr lang="es-EC" smtClean="0"/>
              <a:pPr/>
              <a:t>26</a:t>
            </a:fld>
            <a:endParaRPr lang="es-EC" dirty="0"/>
          </a:p>
        </p:txBody>
      </p:sp>
      <p:cxnSp>
        <p:nvCxnSpPr>
          <p:cNvPr id="6" name="Conector recto de flecha 18">
            <a:extLst>
              <a:ext uri="{FF2B5EF4-FFF2-40B4-BE49-F238E27FC236}">
                <a16:creationId xmlns:a16="http://schemas.microsoft.com/office/drawing/2014/main" xmlns="" id="{28248192-2523-41FE-821A-BE206EFB73B8}"/>
              </a:ext>
            </a:extLst>
          </p:cNvPr>
          <p:cNvCxnSpPr/>
          <p:nvPr/>
        </p:nvCxnSpPr>
        <p:spPr>
          <a:xfrm flipV="1">
            <a:off x="5029697" y="3342107"/>
            <a:ext cx="882372" cy="639607"/>
          </a:xfrm>
          <a:prstGeom prst="straightConnector1">
            <a:avLst/>
          </a:prstGeom>
          <a:ln w="38100" cmpd="sng">
            <a:prstDash val="lgDash"/>
            <a:tailEnd type="arrow"/>
          </a:ln>
        </p:spPr>
        <p:style>
          <a:lnRef idx="2">
            <a:schemeClr val="accent1"/>
          </a:lnRef>
          <a:fillRef idx="0">
            <a:schemeClr val="accent1"/>
          </a:fillRef>
          <a:effectRef idx="1">
            <a:schemeClr val="accent1"/>
          </a:effectRef>
          <a:fontRef idx="minor">
            <a:schemeClr val="tx1"/>
          </a:fontRef>
        </p:style>
      </p:cxnSp>
      <p:sp>
        <p:nvSpPr>
          <p:cNvPr id="8" name="Rectángulo 9">
            <a:extLst>
              <a:ext uri="{FF2B5EF4-FFF2-40B4-BE49-F238E27FC236}">
                <a16:creationId xmlns:a16="http://schemas.microsoft.com/office/drawing/2014/main" xmlns="" id="{A40EEACC-BFC8-46AB-AFA5-B894CEE9C0D3}"/>
              </a:ext>
            </a:extLst>
          </p:cNvPr>
          <p:cNvSpPr/>
          <p:nvPr/>
        </p:nvSpPr>
        <p:spPr>
          <a:xfrm>
            <a:off x="8410011" y="4222731"/>
            <a:ext cx="1886684" cy="427546"/>
          </a:xfrm>
          <a:prstGeom prst="rect">
            <a:avLst/>
          </a:prstGeom>
          <a:solidFill>
            <a:srgbClr val="77933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000" b="1" dirty="0"/>
              <a:t>Trabajadores</a:t>
            </a:r>
          </a:p>
        </p:txBody>
      </p:sp>
      <p:cxnSp>
        <p:nvCxnSpPr>
          <p:cNvPr id="10" name="Conector recto de flecha 14">
            <a:extLst>
              <a:ext uri="{FF2B5EF4-FFF2-40B4-BE49-F238E27FC236}">
                <a16:creationId xmlns:a16="http://schemas.microsoft.com/office/drawing/2014/main" xmlns="" id="{234D412D-1BCF-4372-9A48-ACC89425BD31}"/>
              </a:ext>
            </a:extLst>
          </p:cNvPr>
          <p:cNvCxnSpPr/>
          <p:nvPr/>
        </p:nvCxnSpPr>
        <p:spPr>
          <a:xfrm>
            <a:off x="5013434" y="4004241"/>
            <a:ext cx="6873763" cy="8012"/>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40" name="41 Rectángulo">
            <a:extLst>
              <a:ext uri="{FF2B5EF4-FFF2-40B4-BE49-F238E27FC236}">
                <a16:creationId xmlns:a16="http://schemas.microsoft.com/office/drawing/2014/main" xmlns="" id="{A7FF9750-CD82-43CB-8668-B282506ABD2C}"/>
              </a:ext>
            </a:extLst>
          </p:cNvPr>
          <p:cNvSpPr/>
          <p:nvPr/>
        </p:nvSpPr>
        <p:spPr>
          <a:xfrm>
            <a:off x="4874239" y="5342533"/>
            <a:ext cx="2446695" cy="584775"/>
          </a:xfrm>
          <a:prstGeom prst="rect">
            <a:avLst/>
          </a:prstGeom>
        </p:spPr>
        <p:txBody>
          <a:bodyPr wrap="none">
            <a:spAutoFit/>
          </a:bodyPr>
          <a:lstStyle/>
          <a:p>
            <a:r>
              <a:rPr lang="es-EC" sz="3200" b="1" dirty="0">
                <a:solidFill>
                  <a:srgbClr val="4F81BD">
                    <a:lumMod val="75000"/>
                  </a:srgbClr>
                </a:solidFill>
                <a:cs typeface="Helvetica"/>
              </a:rPr>
              <a:t>PIB industrial</a:t>
            </a:r>
          </a:p>
        </p:txBody>
      </p:sp>
      <p:grpSp>
        <p:nvGrpSpPr>
          <p:cNvPr id="3" name="Grupo 2">
            <a:extLst>
              <a:ext uri="{FF2B5EF4-FFF2-40B4-BE49-F238E27FC236}">
                <a16:creationId xmlns:a16="http://schemas.microsoft.com/office/drawing/2014/main" xmlns="" id="{38A4E875-D9AF-44E5-96CB-1E284C68D874}"/>
              </a:ext>
            </a:extLst>
          </p:cNvPr>
          <p:cNvGrpSpPr/>
          <p:nvPr/>
        </p:nvGrpSpPr>
        <p:grpSpPr>
          <a:xfrm>
            <a:off x="-61554" y="1030542"/>
            <a:ext cx="12238417" cy="5781713"/>
            <a:chOff x="-61554" y="865652"/>
            <a:chExt cx="12238417" cy="5781713"/>
          </a:xfrm>
        </p:grpSpPr>
        <p:sp>
          <p:nvSpPr>
            <p:cNvPr id="7" name="Rectángulo 8">
              <a:extLst>
                <a:ext uri="{FF2B5EF4-FFF2-40B4-BE49-F238E27FC236}">
                  <a16:creationId xmlns:a16="http://schemas.microsoft.com/office/drawing/2014/main" xmlns="" id="{9C531C1C-3E69-4954-87AF-25563A445A9B}"/>
                </a:ext>
              </a:extLst>
            </p:cNvPr>
            <p:cNvSpPr/>
            <p:nvPr/>
          </p:nvSpPr>
          <p:spPr>
            <a:xfrm>
              <a:off x="5060730" y="4069138"/>
              <a:ext cx="1593946" cy="427546"/>
            </a:xfrm>
            <a:prstGeom prst="rect">
              <a:avLst/>
            </a:prstGeom>
            <a:solidFill>
              <a:srgbClr val="77933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000" b="1" dirty="0"/>
                <a:t>Estado</a:t>
              </a:r>
            </a:p>
          </p:txBody>
        </p:sp>
        <p:sp>
          <p:nvSpPr>
            <p:cNvPr id="9" name="Rectángulo 10">
              <a:extLst>
                <a:ext uri="{FF2B5EF4-FFF2-40B4-BE49-F238E27FC236}">
                  <a16:creationId xmlns:a16="http://schemas.microsoft.com/office/drawing/2014/main" xmlns="" id="{7310C423-46E1-4B08-A84E-25F0FD6AD7D6}"/>
                </a:ext>
              </a:extLst>
            </p:cNvPr>
            <p:cNvSpPr/>
            <p:nvPr/>
          </p:nvSpPr>
          <p:spPr>
            <a:xfrm>
              <a:off x="10410683" y="4058313"/>
              <a:ext cx="1523814" cy="427546"/>
            </a:xfrm>
            <a:prstGeom prst="rect">
              <a:avLst/>
            </a:prstGeom>
            <a:solidFill>
              <a:srgbClr val="77933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000" b="1" dirty="0"/>
                <a:t>Ambiente</a:t>
              </a:r>
            </a:p>
          </p:txBody>
        </p:sp>
        <p:cxnSp>
          <p:nvCxnSpPr>
            <p:cNvPr id="11" name="Conector recto de flecha 16">
              <a:extLst>
                <a:ext uri="{FF2B5EF4-FFF2-40B4-BE49-F238E27FC236}">
                  <a16:creationId xmlns:a16="http://schemas.microsoft.com/office/drawing/2014/main" xmlns="" id="{F02B12E9-8373-435F-85A8-495E44155E58}"/>
                </a:ext>
              </a:extLst>
            </p:cNvPr>
            <p:cNvCxnSpPr/>
            <p:nvPr/>
          </p:nvCxnSpPr>
          <p:spPr>
            <a:xfrm rot="5400000" flipH="1" flipV="1">
              <a:off x="3279221" y="2727270"/>
              <a:ext cx="3515716" cy="15768"/>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2" name="Rectángulo 5">
              <a:extLst>
                <a:ext uri="{FF2B5EF4-FFF2-40B4-BE49-F238E27FC236}">
                  <a16:creationId xmlns:a16="http://schemas.microsoft.com/office/drawing/2014/main" xmlns="" id="{D004EB5D-60F9-4E30-A061-6093218D81A2}"/>
                </a:ext>
              </a:extLst>
            </p:cNvPr>
            <p:cNvSpPr/>
            <p:nvPr/>
          </p:nvSpPr>
          <p:spPr>
            <a:xfrm>
              <a:off x="5120305" y="952077"/>
              <a:ext cx="7056558" cy="3000821"/>
            </a:xfrm>
            <a:prstGeom prst="rect">
              <a:avLst/>
            </a:prstGeom>
          </p:spPr>
          <p:txBody>
            <a:bodyPr wrap="square">
              <a:spAutoFit/>
            </a:bodyPr>
            <a:lstStyle/>
            <a:p>
              <a:pPr algn="ctr"/>
              <a:r>
                <a:rPr lang="es-US" sz="2300" b="1" dirty="0">
                  <a:solidFill>
                    <a:schemeClr val="accent1">
                      <a:lumMod val="75000"/>
                    </a:schemeClr>
                  </a:solidFill>
                </a:rPr>
                <a:t>VISIÓN</a:t>
              </a:r>
            </a:p>
            <a:p>
              <a:pPr algn="just"/>
              <a:r>
                <a:rPr lang="es-ES" sz="2600" kern="0" dirty="0"/>
                <a:t>En el 2021, la producción industrial competitiva se diversifica, diferencia y se inserta al mundo con bienes y servicios de mayor valor agregado, promoviendo la </a:t>
              </a:r>
              <a:r>
                <a:rPr lang="es-ES" sz="2600" b="1" kern="0" dirty="0" err="1"/>
                <a:t>asociatividad</a:t>
              </a:r>
              <a:r>
                <a:rPr lang="es-ES" sz="2600" b="1" kern="0" dirty="0"/>
                <a:t>, inclusión e innovación</a:t>
              </a:r>
              <a:r>
                <a:rPr lang="es-ES" sz="2600" kern="0" dirty="0"/>
                <a:t>,  generando </a:t>
              </a:r>
              <a:r>
                <a:rPr lang="es-ES" sz="2600" b="1" kern="0" dirty="0"/>
                <a:t>empleo sostenible y prosperidad</a:t>
              </a:r>
              <a:r>
                <a:rPr lang="es-ES" sz="2600" kern="0" dirty="0"/>
                <a:t>.</a:t>
              </a:r>
            </a:p>
            <a:p>
              <a:pPr algn="ctr"/>
              <a:endParaRPr lang="es-EC" sz="1000" dirty="0"/>
            </a:p>
          </p:txBody>
        </p:sp>
        <p:sp>
          <p:nvSpPr>
            <p:cNvPr id="13" name="CuadroTexto 22">
              <a:extLst>
                <a:ext uri="{FF2B5EF4-FFF2-40B4-BE49-F238E27FC236}">
                  <a16:creationId xmlns:a16="http://schemas.microsoft.com/office/drawing/2014/main" xmlns="" id="{CE008E88-6E6B-4EC4-B31E-79DCFC0F1AF6}"/>
                </a:ext>
              </a:extLst>
            </p:cNvPr>
            <p:cNvSpPr txBox="1"/>
            <p:nvPr/>
          </p:nvSpPr>
          <p:spPr>
            <a:xfrm>
              <a:off x="6857767" y="4456969"/>
              <a:ext cx="3294960" cy="400110"/>
            </a:xfrm>
            <a:prstGeom prst="rect">
              <a:avLst/>
            </a:prstGeom>
            <a:noFill/>
          </p:spPr>
          <p:txBody>
            <a:bodyPr wrap="square" rtlCol="0">
              <a:spAutoFit/>
            </a:bodyPr>
            <a:lstStyle/>
            <a:p>
              <a:pPr algn="ctr"/>
              <a:r>
                <a:rPr lang="es-ES" sz="2000" b="1" dirty="0"/>
                <a:t>Ámbitos</a:t>
              </a:r>
            </a:p>
          </p:txBody>
        </p:sp>
        <p:sp>
          <p:nvSpPr>
            <p:cNvPr id="14" name="CuadroTexto 23">
              <a:extLst>
                <a:ext uri="{FF2B5EF4-FFF2-40B4-BE49-F238E27FC236}">
                  <a16:creationId xmlns:a16="http://schemas.microsoft.com/office/drawing/2014/main" xmlns="" id="{074CFA8C-83EE-41ED-B9D0-975AFF571FD7}"/>
                </a:ext>
              </a:extLst>
            </p:cNvPr>
            <p:cNvSpPr txBox="1"/>
            <p:nvPr/>
          </p:nvSpPr>
          <p:spPr>
            <a:xfrm rot="16200000">
              <a:off x="-535656" y="2490636"/>
              <a:ext cx="1532979" cy="584775"/>
            </a:xfrm>
            <a:prstGeom prst="rect">
              <a:avLst/>
            </a:prstGeom>
            <a:noFill/>
          </p:spPr>
          <p:txBody>
            <a:bodyPr wrap="square" rtlCol="0">
              <a:spAutoFit/>
            </a:bodyPr>
            <a:lstStyle/>
            <a:p>
              <a:pPr algn="ctr"/>
              <a:r>
                <a:rPr lang="es-ES" sz="3200" b="1" dirty="0"/>
                <a:t>Pilares</a:t>
              </a:r>
            </a:p>
          </p:txBody>
        </p:sp>
        <p:sp>
          <p:nvSpPr>
            <p:cNvPr id="15" name="Rectángulo 10">
              <a:extLst>
                <a:ext uri="{FF2B5EF4-FFF2-40B4-BE49-F238E27FC236}">
                  <a16:creationId xmlns:a16="http://schemas.microsoft.com/office/drawing/2014/main" xmlns="" id="{391106F6-1C4B-45AA-8DAE-194903B5B719}"/>
                </a:ext>
              </a:extLst>
            </p:cNvPr>
            <p:cNvSpPr/>
            <p:nvPr/>
          </p:nvSpPr>
          <p:spPr>
            <a:xfrm>
              <a:off x="6779391" y="4057841"/>
              <a:ext cx="1544801" cy="427546"/>
            </a:xfrm>
            <a:prstGeom prst="rect">
              <a:avLst/>
            </a:prstGeom>
            <a:solidFill>
              <a:srgbClr val="77933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000" b="1" dirty="0"/>
                <a:t>Sociedad</a:t>
              </a:r>
            </a:p>
          </p:txBody>
        </p:sp>
        <p:sp>
          <p:nvSpPr>
            <p:cNvPr id="16" name="74 Rectángulo redondeado">
              <a:extLst>
                <a:ext uri="{FF2B5EF4-FFF2-40B4-BE49-F238E27FC236}">
                  <a16:creationId xmlns:a16="http://schemas.microsoft.com/office/drawing/2014/main" xmlns="" id="{619B3FD0-F3A3-4013-BC0D-F6D7BD3138EF}"/>
                </a:ext>
              </a:extLst>
            </p:cNvPr>
            <p:cNvSpPr/>
            <p:nvPr/>
          </p:nvSpPr>
          <p:spPr>
            <a:xfrm>
              <a:off x="4272354" y="4806859"/>
              <a:ext cx="3593260" cy="554291"/>
            </a:xfrm>
            <a:prstGeom prst="roundRect">
              <a:avLst/>
            </a:prstGeom>
            <a:solidFill>
              <a:schemeClr val="bg2">
                <a:lumMod val="9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lIns="121917" tIns="60958" rIns="121917" bIns="60958" anchor="ctr"/>
            <a:lstStyle/>
            <a:p>
              <a:pPr algn="ctr" eaLnBrk="0" hangingPunct="0">
                <a:defRPr/>
              </a:pPr>
              <a:r>
                <a:rPr lang="es-EC" sz="2000" b="1" dirty="0">
                  <a:solidFill>
                    <a:schemeClr val="tx2"/>
                  </a:solidFill>
                </a:rPr>
                <a:t>Metas 2018 -2021</a:t>
              </a:r>
            </a:p>
          </p:txBody>
        </p:sp>
        <p:grpSp>
          <p:nvGrpSpPr>
            <p:cNvPr id="17" name="4 Grupo">
              <a:extLst>
                <a:ext uri="{FF2B5EF4-FFF2-40B4-BE49-F238E27FC236}">
                  <a16:creationId xmlns:a16="http://schemas.microsoft.com/office/drawing/2014/main" xmlns="" id="{1DAD03AE-F2B3-40FA-8EFD-4284037B711F}"/>
                </a:ext>
              </a:extLst>
            </p:cNvPr>
            <p:cNvGrpSpPr/>
            <p:nvPr/>
          </p:nvGrpSpPr>
          <p:grpSpPr>
            <a:xfrm>
              <a:off x="587346" y="5338146"/>
              <a:ext cx="11575825" cy="589163"/>
              <a:chOff x="1025399" y="3348273"/>
              <a:chExt cx="7777113" cy="516061"/>
            </a:xfrm>
          </p:grpSpPr>
          <p:sp>
            <p:nvSpPr>
              <p:cNvPr id="18" name="CuadroTexto 101">
                <a:extLst>
                  <a:ext uri="{FF2B5EF4-FFF2-40B4-BE49-F238E27FC236}">
                    <a16:creationId xmlns:a16="http://schemas.microsoft.com/office/drawing/2014/main" xmlns="" id="{798A38C9-6EBD-4E97-AAC1-CBC1346BCC1C}"/>
                  </a:ext>
                </a:extLst>
              </p:cNvPr>
              <p:cNvSpPr txBox="1"/>
              <p:nvPr/>
            </p:nvSpPr>
            <p:spPr>
              <a:xfrm>
                <a:off x="1025399" y="3352117"/>
                <a:ext cx="1817609" cy="512217"/>
              </a:xfrm>
              <a:prstGeom prst="rect">
                <a:avLst/>
              </a:prstGeom>
            </p:spPr>
            <p:txBody>
              <a:bodyPr wrap="square">
                <a:spAutoFit/>
              </a:bodyPr>
              <a:lstStyle>
                <a:defPPr>
                  <a:defRPr lang="es-ES"/>
                </a:defPPr>
                <a:lvl1pPr defTabSz="1219170" fontAlgn="base">
                  <a:spcBef>
                    <a:spcPct val="0"/>
                  </a:spcBef>
                  <a:spcAft>
                    <a:spcPct val="0"/>
                  </a:spcAft>
                  <a:tabLst>
                    <a:tab pos="6580553" algn="l"/>
                  </a:tabLst>
                  <a:defRPr sz="2267" b="1">
                    <a:solidFill>
                      <a:srgbClr val="4F81BD">
                        <a:lumMod val="75000"/>
                      </a:srgbClr>
                    </a:solidFill>
                    <a:latin typeface="Arial"/>
                    <a:cs typeface="Helvetica"/>
                  </a:defRPr>
                </a:lvl1pPr>
              </a:lstStyle>
              <a:p>
                <a:pPr algn="ctr"/>
                <a:r>
                  <a:rPr lang="es-EC" sz="3200" dirty="0">
                    <a:latin typeface="+mn-lt"/>
                  </a:rPr>
                  <a:t>Inversión </a:t>
                </a:r>
                <a:endParaRPr lang="es-ES" sz="3200" dirty="0">
                  <a:latin typeface="+mn-lt"/>
                </a:endParaRPr>
              </a:p>
            </p:txBody>
          </p:sp>
          <p:sp>
            <p:nvSpPr>
              <p:cNvPr id="19" name="CuadroTexto 102">
                <a:extLst>
                  <a:ext uri="{FF2B5EF4-FFF2-40B4-BE49-F238E27FC236}">
                    <a16:creationId xmlns:a16="http://schemas.microsoft.com/office/drawing/2014/main" xmlns="" id="{D98C8C44-F099-4A84-80C6-B0DA891D9855}"/>
                  </a:ext>
                </a:extLst>
              </p:cNvPr>
              <p:cNvSpPr txBox="1"/>
              <p:nvPr/>
            </p:nvSpPr>
            <p:spPr>
              <a:xfrm>
                <a:off x="6088543" y="3348273"/>
                <a:ext cx="2713969" cy="512217"/>
              </a:xfrm>
              <a:prstGeom prst="rect">
                <a:avLst/>
              </a:prstGeom>
            </p:spPr>
            <p:txBody>
              <a:bodyPr wrap="square">
                <a:spAutoFit/>
              </a:bodyPr>
              <a:lstStyle>
                <a:defPPr>
                  <a:defRPr lang="es-ES"/>
                </a:defPPr>
                <a:lvl1pPr defTabSz="1219170" fontAlgn="base">
                  <a:spcBef>
                    <a:spcPct val="0"/>
                  </a:spcBef>
                  <a:spcAft>
                    <a:spcPct val="0"/>
                  </a:spcAft>
                  <a:tabLst>
                    <a:tab pos="6580553" algn="l"/>
                  </a:tabLst>
                  <a:defRPr sz="2267" b="1">
                    <a:solidFill>
                      <a:srgbClr val="4F81BD">
                        <a:lumMod val="75000"/>
                      </a:srgbClr>
                    </a:solidFill>
                    <a:latin typeface="Arial"/>
                    <a:cs typeface="Helvetica"/>
                  </a:defRPr>
                </a:lvl1pPr>
              </a:lstStyle>
              <a:p>
                <a:pPr algn="ctr"/>
                <a:r>
                  <a:rPr lang="es-EC" sz="3200" dirty="0">
                    <a:latin typeface="+mn-lt"/>
                  </a:rPr>
                  <a:t>Nuevos empleos</a:t>
                </a:r>
                <a:endParaRPr lang="es-ES" sz="3200" dirty="0">
                  <a:latin typeface="+mn-lt"/>
                </a:endParaRPr>
              </a:p>
            </p:txBody>
          </p:sp>
        </p:grpSp>
        <p:grpSp>
          <p:nvGrpSpPr>
            <p:cNvPr id="20" name="31 Grupo">
              <a:extLst>
                <a:ext uri="{FF2B5EF4-FFF2-40B4-BE49-F238E27FC236}">
                  <a16:creationId xmlns:a16="http://schemas.microsoft.com/office/drawing/2014/main" xmlns="" id="{808D4A24-0D30-4084-97A6-AB7A5131F9B7}"/>
                </a:ext>
              </a:extLst>
            </p:cNvPr>
            <p:cNvGrpSpPr/>
            <p:nvPr/>
          </p:nvGrpSpPr>
          <p:grpSpPr>
            <a:xfrm>
              <a:off x="26166" y="4004340"/>
              <a:ext cx="4981903" cy="612231"/>
              <a:chOff x="0" y="3061158"/>
              <a:chExt cx="4981903" cy="612231"/>
            </a:xfrm>
          </p:grpSpPr>
          <p:sp>
            <p:nvSpPr>
              <p:cNvPr id="21" name="32 Trapecio">
                <a:extLst>
                  <a:ext uri="{FF2B5EF4-FFF2-40B4-BE49-F238E27FC236}">
                    <a16:creationId xmlns:a16="http://schemas.microsoft.com/office/drawing/2014/main" xmlns="" id="{4AC48F54-58B7-4206-93C1-38C163304306}"/>
                  </a:ext>
                </a:extLst>
              </p:cNvPr>
              <p:cNvSpPr/>
              <p:nvPr/>
            </p:nvSpPr>
            <p:spPr>
              <a:xfrm>
                <a:off x="0" y="3061158"/>
                <a:ext cx="4981903" cy="612231"/>
              </a:xfrm>
              <a:prstGeom prst="trapezoid">
                <a:avLst>
                  <a:gd name="adj" fmla="val 67811"/>
                </a:avLst>
              </a:prstGeom>
            </p:spPr>
            <p:style>
              <a:lnRef idx="2">
                <a:schemeClr val="lt1">
                  <a:hueOff val="0"/>
                  <a:satOff val="0"/>
                  <a:lumOff val="0"/>
                  <a:alphaOff val="0"/>
                </a:schemeClr>
              </a:lnRef>
              <a:fillRef idx="1">
                <a:schemeClr val="accent4">
                  <a:alpha val="90000"/>
                  <a:hueOff val="0"/>
                  <a:satOff val="0"/>
                  <a:lumOff val="0"/>
                  <a:alphaOff val="-40000"/>
                </a:schemeClr>
              </a:fillRef>
              <a:effectRef idx="0">
                <a:schemeClr val="accent4">
                  <a:alpha val="90000"/>
                  <a:hueOff val="0"/>
                  <a:satOff val="0"/>
                  <a:lumOff val="0"/>
                  <a:alphaOff val="-40000"/>
                </a:schemeClr>
              </a:effectRef>
              <a:fontRef idx="minor">
                <a:schemeClr val="lt1"/>
              </a:fontRef>
            </p:style>
          </p:sp>
          <p:sp>
            <p:nvSpPr>
              <p:cNvPr id="22" name="Trapecio 4">
                <a:extLst>
                  <a:ext uri="{FF2B5EF4-FFF2-40B4-BE49-F238E27FC236}">
                    <a16:creationId xmlns:a16="http://schemas.microsoft.com/office/drawing/2014/main" xmlns="" id="{72C28901-F0B9-4D02-BB50-1D842C25280D}"/>
                  </a:ext>
                </a:extLst>
              </p:cNvPr>
              <p:cNvSpPr/>
              <p:nvPr/>
            </p:nvSpPr>
            <p:spPr>
              <a:xfrm>
                <a:off x="871833" y="3061158"/>
                <a:ext cx="3238237" cy="6122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ES" sz="2000" b="1" kern="1200" dirty="0">
                    <a:solidFill>
                      <a:schemeClr val="tx1"/>
                    </a:solidFill>
                  </a:rPr>
                  <a:t>Investigación, Desarrollo e Innovación (I+D+I)</a:t>
                </a:r>
                <a:endParaRPr lang="es-EC" sz="2000" kern="1200" dirty="0">
                  <a:solidFill>
                    <a:schemeClr val="tx1"/>
                  </a:solidFill>
                </a:endParaRPr>
              </a:p>
            </p:txBody>
          </p:sp>
        </p:grpSp>
        <p:grpSp>
          <p:nvGrpSpPr>
            <p:cNvPr id="23" name="41 Grupo">
              <a:extLst>
                <a:ext uri="{FF2B5EF4-FFF2-40B4-BE49-F238E27FC236}">
                  <a16:creationId xmlns:a16="http://schemas.microsoft.com/office/drawing/2014/main" xmlns="" id="{39879A35-CA68-4510-BBCB-F9678727D4B2}"/>
                </a:ext>
              </a:extLst>
            </p:cNvPr>
            <p:cNvGrpSpPr/>
            <p:nvPr/>
          </p:nvGrpSpPr>
          <p:grpSpPr>
            <a:xfrm>
              <a:off x="436042" y="3389466"/>
              <a:ext cx="4193683" cy="612231"/>
              <a:chOff x="415158" y="2448926"/>
              <a:chExt cx="4193683" cy="612231"/>
            </a:xfrm>
          </p:grpSpPr>
          <p:sp>
            <p:nvSpPr>
              <p:cNvPr id="24" name="50 Trapecio">
                <a:extLst>
                  <a:ext uri="{FF2B5EF4-FFF2-40B4-BE49-F238E27FC236}">
                    <a16:creationId xmlns:a16="http://schemas.microsoft.com/office/drawing/2014/main" xmlns="" id="{071E5599-9D1A-4BA2-9A75-D835ADEDD152}"/>
                  </a:ext>
                </a:extLst>
              </p:cNvPr>
              <p:cNvSpPr/>
              <p:nvPr/>
            </p:nvSpPr>
            <p:spPr>
              <a:xfrm>
                <a:off x="415158" y="2448926"/>
                <a:ext cx="4193683" cy="612231"/>
              </a:xfrm>
              <a:prstGeom prst="trapezoid">
                <a:avLst>
                  <a:gd name="adj" fmla="val 67811"/>
                </a:avLst>
              </a:prstGeom>
            </p:spPr>
            <p:style>
              <a:lnRef idx="2">
                <a:schemeClr val="lt1">
                  <a:hueOff val="0"/>
                  <a:satOff val="0"/>
                  <a:lumOff val="0"/>
                  <a:alphaOff val="0"/>
                </a:schemeClr>
              </a:lnRef>
              <a:fillRef idx="1">
                <a:schemeClr val="accent4">
                  <a:alpha val="90000"/>
                  <a:hueOff val="0"/>
                  <a:satOff val="0"/>
                  <a:lumOff val="0"/>
                  <a:alphaOff val="-32000"/>
                </a:schemeClr>
              </a:fillRef>
              <a:effectRef idx="0">
                <a:schemeClr val="accent4">
                  <a:alpha val="90000"/>
                  <a:hueOff val="0"/>
                  <a:satOff val="0"/>
                  <a:lumOff val="0"/>
                  <a:alphaOff val="-32000"/>
                </a:schemeClr>
              </a:effectRef>
              <a:fontRef idx="minor">
                <a:schemeClr val="lt1"/>
              </a:fontRef>
            </p:style>
          </p:sp>
          <p:sp>
            <p:nvSpPr>
              <p:cNvPr id="25" name="Trapecio 4">
                <a:extLst>
                  <a:ext uri="{FF2B5EF4-FFF2-40B4-BE49-F238E27FC236}">
                    <a16:creationId xmlns:a16="http://schemas.microsoft.com/office/drawing/2014/main" xmlns="" id="{F28443FE-C8F6-4475-B622-79A0CD12263F}"/>
                  </a:ext>
                </a:extLst>
              </p:cNvPr>
              <p:cNvSpPr/>
              <p:nvPr/>
            </p:nvSpPr>
            <p:spPr>
              <a:xfrm>
                <a:off x="1149053" y="2448926"/>
                <a:ext cx="2725894" cy="6122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EC" sz="2000" b="1" kern="1200" dirty="0">
                    <a:solidFill>
                      <a:schemeClr val="tx1"/>
                    </a:solidFill>
                  </a:rPr>
                  <a:t>Productividad</a:t>
                </a:r>
              </a:p>
            </p:txBody>
          </p:sp>
        </p:grpSp>
        <p:grpSp>
          <p:nvGrpSpPr>
            <p:cNvPr id="26" name="52 Grupo">
              <a:extLst>
                <a:ext uri="{FF2B5EF4-FFF2-40B4-BE49-F238E27FC236}">
                  <a16:creationId xmlns:a16="http://schemas.microsoft.com/office/drawing/2014/main" xmlns="" id="{E9C85123-E9E3-4EB8-8756-46303B5B1020}"/>
                </a:ext>
              </a:extLst>
            </p:cNvPr>
            <p:cNvGrpSpPr/>
            <p:nvPr/>
          </p:nvGrpSpPr>
          <p:grpSpPr>
            <a:xfrm>
              <a:off x="814403" y="2806124"/>
              <a:ext cx="3405430" cy="612231"/>
              <a:chOff x="830317" y="1836694"/>
              <a:chExt cx="3405430" cy="612231"/>
            </a:xfrm>
          </p:grpSpPr>
          <p:sp>
            <p:nvSpPr>
              <p:cNvPr id="27" name="53 Trapecio">
                <a:extLst>
                  <a:ext uri="{FF2B5EF4-FFF2-40B4-BE49-F238E27FC236}">
                    <a16:creationId xmlns:a16="http://schemas.microsoft.com/office/drawing/2014/main" xmlns="" id="{061DC6E7-1BBE-48EC-87E3-A4196EABF560}"/>
                  </a:ext>
                </a:extLst>
              </p:cNvPr>
              <p:cNvSpPr/>
              <p:nvPr/>
            </p:nvSpPr>
            <p:spPr>
              <a:xfrm>
                <a:off x="830317" y="1836694"/>
                <a:ext cx="3405430" cy="612231"/>
              </a:xfrm>
              <a:prstGeom prst="trapezoid">
                <a:avLst>
                  <a:gd name="adj" fmla="val 67811"/>
                </a:avLst>
              </a:prstGeom>
            </p:spPr>
            <p:style>
              <a:lnRef idx="2">
                <a:schemeClr val="lt1">
                  <a:hueOff val="0"/>
                  <a:satOff val="0"/>
                  <a:lumOff val="0"/>
                  <a:alphaOff val="0"/>
                </a:schemeClr>
              </a:lnRef>
              <a:fillRef idx="1">
                <a:schemeClr val="accent4">
                  <a:alpha val="90000"/>
                  <a:hueOff val="0"/>
                  <a:satOff val="0"/>
                  <a:lumOff val="0"/>
                  <a:alphaOff val="-24000"/>
                </a:schemeClr>
              </a:fillRef>
              <a:effectRef idx="0">
                <a:schemeClr val="accent4">
                  <a:alpha val="90000"/>
                  <a:hueOff val="0"/>
                  <a:satOff val="0"/>
                  <a:lumOff val="0"/>
                  <a:alphaOff val="-24000"/>
                </a:schemeClr>
              </a:effectRef>
              <a:fontRef idx="minor">
                <a:schemeClr val="lt1"/>
              </a:fontRef>
            </p:style>
          </p:sp>
          <p:sp>
            <p:nvSpPr>
              <p:cNvPr id="28" name="Trapecio 4">
                <a:extLst>
                  <a:ext uri="{FF2B5EF4-FFF2-40B4-BE49-F238E27FC236}">
                    <a16:creationId xmlns:a16="http://schemas.microsoft.com/office/drawing/2014/main" xmlns="" id="{67B5905E-600F-461F-8651-5E8574A6E0CD}"/>
                  </a:ext>
                </a:extLst>
              </p:cNvPr>
              <p:cNvSpPr/>
              <p:nvPr/>
            </p:nvSpPr>
            <p:spPr>
              <a:xfrm>
                <a:off x="1426267" y="1836694"/>
                <a:ext cx="2213529" cy="6122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EC" b="1" kern="1200" dirty="0">
                    <a:solidFill>
                      <a:schemeClr val="tx1"/>
                    </a:solidFill>
                  </a:rPr>
                  <a:t>Calidad</a:t>
                </a:r>
              </a:p>
            </p:txBody>
          </p:sp>
        </p:grpSp>
        <p:grpSp>
          <p:nvGrpSpPr>
            <p:cNvPr id="29" name="55 Grupo">
              <a:extLst>
                <a:ext uri="{FF2B5EF4-FFF2-40B4-BE49-F238E27FC236}">
                  <a16:creationId xmlns:a16="http://schemas.microsoft.com/office/drawing/2014/main" xmlns="" id="{56C1A9BE-2268-41E4-84EB-2449554E97EE}"/>
                </a:ext>
              </a:extLst>
            </p:cNvPr>
            <p:cNvGrpSpPr/>
            <p:nvPr/>
          </p:nvGrpSpPr>
          <p:grpSpPr>
            <a:xfrm>
              <a:off x="1192778" y="2222782"/>
              <a:ext cx="2648679" cy="612231"/>
              <a:chOff x="1245476" y="1224463"/>
              <a:chExt cx="2648679" cy="612231"/>
            </a:xfrm>
          </p:grpSpPr>
          <p:sp>
            <p:nvSpPr>
              <p:cNvPr id="30" name="56 Trapecio">
                <a:extLst>
                  <a:ext uri="{FF2B5EF4-FFF2-40B4-BE49-F238E27FC236}">
                    <a16:creationId xmlns:a16="http://schemas.microsoft.com/office/drawing/2014/main" xmlns="" id="{56F56366-EB90-4923-910E-291EBB55094B}"/>
                  </a:ext>
                </a:extLst>
              </p:cNvPr>
              <p:cNvSpPr/>
              <p:nvPr/>
            </p:nvSpPr>
            <p:spPr>
              <a:xfrm>
                <a:off x="1245476" y="1224463"/>
                <a:ext cx="2648679" cy="612231"/>
              </a:xfrm>
              <a:prstGeom prst="trapezoid">
                <a:avLst>
                  <a:gd name="adj" fmla="val 67811"/>
                </a:avLst>
              </a:prstGeom>
            </p:spPr>
            <p:style>
              <a:lnRef idx="2">
                <a:schemeClr val="lt1">
                  <a:hueOff val="0"/>
                  <a:satOff val="0"/>
                  <a:lumOff val="0"/>
                  <a:alphaOff val="0"/>
                </a:schemeClr>
              </a:lnRef>
              <a:fillRef idx="1">
                <a:schemeClr val="accent4">
                  <a:alpha val="90000"/>
                  <a:hueOff val="0"/>
                  <a:satOff val="0"/>
                  <a:lumOff val="0"/>
                  <a:alphaOff val="-16000"/>
                </a:schemeClr>
              </a:fillRef>
              <a:effectRef idx="0">
                <a:schemeClr val="accent4">
                  <a:alpha val="90000"/>
                  <a:hueOff val="0"/>
                  <a:satOff val="0"/>
                  <a:lumOff val="0"/>
                  <a:alphaOff val="-16000"/>
                </a:schemeClr>
              </a:effectRef>
              <a:fontRef idx="minor">
                <a:schemeClr val="lt1"/>
              </a:fontRef>
            </p:style>
          </p:sp>
          <p:sp>
            <p:nvSpPr>
              <p:cNvPr id="31" name="Trapecio 4">
                <a:extLst>
                  <a:ext uri="{FF2B5EF4-FFF2-40B4-BE49-F238E27FC236}">
                    <a16:creationId xmlns:a16="http://schemas.microsoft.com/office/drawing/2014/main" xmlns="" id="{7D7CE6B2-D121-4ACD-895D-03CC235F1631}"/>
                  </a:ext>
                </a:extLst>
              </p:cNvPr>
              <p:cNvSpPr/>
              <p:nvPr/>
            </p:nvSpPr>
            <p:spPr>
              <a:xfrm>
                <a:off x="1708994" y="1224463"/>
                <a:ext cx="1721641" cy="6122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EC" b="1" kern="1200" dirty="0">
                    <a:solidFill>
                      <a:schemeClr val="tx1"/>
                    </a:solidFill>
                  </a:rPr>
                  <a:t>Inversión y Financiamiento</a:t>
                </a:r>
              </a:p>
            </p:txBody>
          </p:sp>
        </p:grpSp>
        <p:grpSp>
          <p:nvGrpSpPr>
            <p:cNvPr id="32" name="58 Grupo">
              <a:extLst>
                <a:ext uri="{FF2B5EF4-FFF2-40B4-BE49-F238E27FC236}">
                  <a16:creationId xmlns:a16="http://schemas.microsoft.com/office/drawing/2014/main" xmlns="" id="{0071CB3D-F84E-4655-9A95-626F97177D66}"/>
                </a:ext>
              </a:extLst>
            </p:cNvPr>
            <p:cNvGrpSpPr/>
            <p:nvPr/>
          </p:nvGrpSpPr>
          <p:grpSpPr>
            <a:xfrm>
              <a:off x="1602681" y="1639440"/>
              <a:ext cx="1828873" cy="612231"/>
              <a:chOff x="1660634" y="612231"/>
              <a:chExt cx="1828873" cy="612231"/>
            </a:xfrm>
          </p:grpSpPr>
          <p:sp>
            <p:nvSpPr>
              <p:cNvPr id="33" name="59 Trapecio">
                <a:extLst>
                  <a:ext uri="{FF2B5EF4-FFF2-40B4-BE49-F238E27FC236}">
                    <a16:creationId xmlns:a16="http://schemas.microsoft.com/office/drawing/2014/main" xmlns="" id="{F121D344-3340-4EFB-84B3-259B9DAFEDFA}"/>
                  </a:ext>
                </a:extLst>
              </p:cNvPr>
              <p:cNvSpPr/>
              <p:nvPr/>
            </p:nvSpPr>
            <p:spPr>
              <a:xfrm>
                <a:off x="1660634" y="612231"/>
                <a:ext cx="1828873" cy="612231"/>
              </a:xfrm>
              <a:prstGeom prst="trapezoid">
                <a:avLst>
                  <a:gd name="adj" fmla="val 67811"/>
                </a:avLst>
              </a:prstGeom>
            </p:spPr>
            <p:style>
              <a:lnRef idx="2">
                <a:schemeClr val="lt1">
                  <a:hueOff val="0"/>
                  <a:satOff val="0"/>
                  <a:lumOff val="0"/>
                  <a:alphaOff val="0"/>
                </a:schemeClr>
              </a:lnRef>
              <a:fillRef idx="1">
                <a:schemeClr val="accent4">
                  <a:alpha val="90000"/>
                  <a:hueOff val="0"/>
                  <a:satOff val="0"/>
                  <a:lumOff val="0"/>
                  <a:alphaOff val="-8000"/>
                </a:schemeClr>
              </a:fillRef>
              <a:effectRef idx="0">
                <a:schemeClr val="accent4">
                  <a:alpha val="90000"/>
                  <a:hueOff val="0"/>
                  <a:satOff val="0"/>
                  <a:lumOff val="0"/>
                  <a:alphaOff val="-8000"/>
                </a:schemeClr>
              </a:effectRef>
              <a:fontRef idx="minor">
                <a:schemeClr val="lt1"/>
              </a:fontRef>
            </p:style>
          </p:sp>
          <p:sp>
            <p:nvSpPr>
              <p:cNvPr id="34" name="Trapecio 4">
                <a:extLst>
                  <a:ext uri="{FF2B5EF4-FFF2-40B4-BE49-F238E27FC236}">
                    <a16:creationId xmlns:a16="http://schemas.microsoft.com/office/drawing/2014/main" xmlns="" id="{3107D979-72F4-4A7C-BB5E-772F43014C8B}"/>
                  </a:ext>
                </a:extLst>
              </p:cNvPr>
              <p:cNvSpPr/>
              <p:nvPr/>
            </p:nvSpPr>
            <p:spPr>
              <a:xfrm>
                <a:off x="1839457" y="612231"/>
                <a:ext cx="1608082" cy="6122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EC" b="1" kern="1200" dirty="0">
                    <a:solidFill>
                      <a:schemeClr val="tx1"/>
                    </a:solidFill>
                  </a:rPr>
                  <a:t>Articulación Público Privada</a:t>
                </a:r>
              </a:p>
            </p:txBody>
          </p:sp>
        </p:grpSp>
        <p:grpSp>
          <p:nvGrpSpPr>
            <p:cNvPr id="35" name="61 Grupo">
              <a:extLst>
                <a:ext uri="{FF2B5EF4-FFF2-40B4-BE49-F238E27FC236}">
                  <a16:creationId xmlns:a16="http://schemas.microsoft.com/office/drawing/2014/main" xmlns="" id="{1995C5FF-9C78-4713-BF20-6C6B3034591A}"/>
                </a:ext>
              </a:extLst>
            </p:cNvPr>
            <p:cNvGrpSpPr/>
            <p:nvPr/>
          </p:nvGrpSpPr>
          <p:grpSpPr>
            <a:xfrm>
              <a:off x="1981057" y="865652"/>
              <a:ext cx="1072122" cy="802678"/>
              <a:chOff x="2075793" y="0"/>
              <a:chExt cx="1072122" cy="612231"/>
            </a:xfrm>
          </p:grpSpPr>
          <p:sp>
            <p:nvSpPr>
              <p:cNvPr id="36" name="62 Trapecio">
                <a:extLst>
                  <a:ext uri="{FF2B5EF4-FFF2-40B4-BE49-F238E27FC236}">
                    <a16:creationId xmlns:a16="http://schemas.microsoft.com/office/drawing/2014/main" xmlns="" id="{7F340A92-F2E0-4250-A851-CC117E6F4B1B}"/>
                  </a:ext>
                </a:extLst>
              </p:cNvPr>
              <p:cNvSpPr/>
              <p:nvPr/>
            </p:nvSpPr>
            <p:spPr>
              <a:xfrm>
                <a:off x="2075793" y="0"/>
                <a:ext cx="1072122" cy="612231"/>
              </a:xfrm>
              <a:prstGeom prst="trapezoid">
                <a:avLst>
                  <a:gd name="adj" fmla="val 67811"/>
                </a:avLst>
              </a:prstGeom>
            </p:spPr>
            <p:style>
              <a:lnRef idx="2">
                <a:schemeClr val="lt1">
                  <a:hueOff val="0"/>
                  <a:satOff val="0"/>
                  <a:lumOff val="0"/>
                  <a:alphaOff val="0"/>
                </a:schemeClr>
              </a:lnRef>
              <a:fillRef idx="1">
                <a:schemeClr val="accent4">
                  <a:alpha val="90000"/>
                  <a:hueOff val="0"/>
                  <a:satOff val="0"/>
                  <a:lumOff val="0"/>
                  <a:alphaOff val="0"/>
                </a:schemeClr>
              </a:fillRef>
              <a:effectRef idx="0">
                <a:schemeClr val="accent4">
                  <a:alpha val="90000"/>
                  <a:hueOff val="0"/>
                  <a:satOff val="0"/>
                  <a:lumOff val="0"/>
                  <a:alphaOff val="0"/>
                </a:schemeClr>
              </a:effectRef>
              <a:fontRef idx="minor">
                <a:schemeClr val="lt1"/>
              </a:fontRef>
            </p:style>
          </p:sp>
          <p:sp>
            <p:nvSpPr>
              <p:cNvPr id="37" name="Trapecio 4">
                <a:extLst>
                  <a:ext uri="{FF2B5EF4-FFF2-40B4-BE49-F238E27FC236}">
                    <a16:creationId xmlns:a16="http://schemas.microsoft.com/office/drawing/2014/main" xmlns="" id="{CDBC238E-3A01-4694-8D93-B5B373547732}"/>
                  </a:ext>
                </a:extLst>
              </p:cNvPr>
              <p:cNvSpPr/>
              <p:nvPr/>
            </p:nvSpPr>
            <p:spPr>
              <a:xfrm>
                <a:off x="2075793" y="0"/>
                <a:ext cx="1072122" cy="61223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EC" b="1" kern="1200" dirty="0">
                    <a:solidFill>
                      <a:schemeClr val="tx1"/>
                    </a:solidFill>
                  </a:rPr>
                  <a:t>Mercados</a:t>
                </a:r>
              </a:p>
            </p:txBody>
          </p:sp>
        </p:grpSp>
        <p:sp>
          <p:nvSpPr>
            <p:cNvPr id="38" name="40 Rectángulo redondeado">
              <a:extLst>
                <a:ext uri="{FF2B5EF4-FFF2-40B4-BE49-F238E27FC236}">
                  <a16:creationId xmlns:a16="http://schemas.microsoft.com/office/drawing/2014/main" xmlns="" id="{5D901AC4-218C-48B1-A420-95E622C6AF3C}"/>
                </a:ext>
              </a:extLst>
            </p:cNvPr>
            <p:cNvSpPr/>
            <p:nvPr/>
          </p:nvSpPr>
          <p:spPr>
            <a:xfrm>
              <a:off x="8371276" y="5923884"/>
              <a:ext cx="3600000" cy="720000"/>
            </a:xfrm>
            <a:prstGeom prst="roundRect">
              <a:avLst/>
            </a:prstGeom>
            <a:solidFill>
              <a:schemeClr val="bg2">
                <a:lumMod val="90000"/>
              </a:schemeClr>
            </a:solidFill>
            <a:ln w="12700" cap="flat">
              <a:noFill/>
              <a:miter lim="400000"/>
            </a:ln>
            <a:effectLst/>
          </p:spPr>
          <p:txBody>
            <a:bodyPr rot="0" spcFirstLastPara="1" vertOverflow="overflow" horzOverflow="overflow" vert="horz" wrap="square" lIns="50800" tIns="50800" rIns="50800" bIns="50800" numCol="1" spcCol="38100" rtlCol="0" anchor="ctr">
              <a:spAutoFit/>
            </a:bodyPr>
            <a:lstStyle/>
            <a:p>
              <a:pPr algn="ctr" eaLnBrk="0" hangingPunct="0">
                <a:lnSpc>
                  <a:spcPct val="90000"/>
                </a:lnSpc>
                <a:defRPr/>
              </a:pPr>
              <a:r>
                <a:rPr lang="es-EC" sz="2800" b="1" dirty="0">
                  <a:solidFill>
                    <a:schemeClr val="tx2"/>
                  </a:solidFill>
                </a:rPr>
                <a:t>456.438</a:t>
              </a:r>
            </a:p>
          </p:txBody>
        </p:sp>
        <p:sp>
          <p:nvSpPr>
            <p:cNvPr id="39" name="40 Rectángulo redondeado">
              <a:extLst>
                <a:ext uri="{FF2B5EF4-FFF2-40B4-BE49-F238E27FC236}">
                  <a16:creationId xmlns:a16="http://schemas.microsoft.com/office/drawing/2014/main" xmlns="" id="{1291ECC4-42EC-46F2-96A5-1197DE7083BA}"/>
                </a:ext>
              </a:extLst>
            </p:cNvPr>
            <p:cNvSpPr/>
            <p:nvPr/>
          </p:nvSpPr>
          <p:spPr>
            <a:xfrm>
              <a:off x="4297587" y="5927365"/>
              <a:ext cx="3600000" cy="720000"/>
            </a:xfrm>
            <a:prstGeom prst="roundRect">
              <a:avLst/>
            </a:prstGeom>
            <a:solidFill>
              <a:schemeClr val="bg2">
                <a:lumMod val="90000"/>
              </a:schemeClr>
            </a:solidFill>
            <a:ln w="12700" cap="flat">
              <a:noFill/>
              <a:miter lim="400000"/>
            </a:ln>
            <a:effectLst/>
          </p:spPr>
          <p:txBody>
            <a:bodyPr rot="0" spcFirstLastPara="1" vertOverflow="overflow" horzOverflow="overflow" vert="horz" wrap="square" lIns="50800" tIns="50800" rIns="50800" bIns="50800" numCol="1" spcCol="38100" rtlCol="0" anchor="ctr">
              <a:spAutoFit/>
            </a:bodyPr>
            <a:lstStyle/>
            <a:p>
              <a:pPr algn="ctr" defTabSz="778914" latinLnBrk="1" hangingPunct="0">
                <a:defRPr/>
              </a:pPr>
              <a:r>
                <a:rPr lang="es-EC" sz="2800" b="1" dirty="0">
                  <a:solidFill>
                    <a:schemeClr val="tx2"/>
                  </a:solidFill>
                </a:rPr>
                <a:t>3,2% promedio anual</a:t>
              </a:r>
              <a:endParaRPr lang="es-EC" sz="2800" b="1" dirty="0">
                <a:solidFill>
                  <a:schemeClr val="tx2"/>
                </a:solidFill>
                <a:sym typeface="Helvetica Neue Light"/>
              </a:endParaRPr>
            </a:p>
          </p:txBody>
        </p:sp>
        <p:sp>
          <p:nvSpPr>
            <p:cNvPr id="41" name="40 Rectángulo redondeado">
              <a:extLst>
                <a:ext uri="{FF2B5EF4-FFF2-40B4-BE49-F238E27FC236}">
                  <a16:creationId xmlns:a16="http://schemas.microsoft.com/office/drawing/2014/main" xmlns="" id="{45845719-DB76-4E9F-9409-30A53EB67BFB}"/>
                </a:ext>
              </a:extLst>
            </p:cNvPr>
            <p:cNvSpPr/>
            <p:nvPr/>
          </p:nvSpPr>
          <p:spPr>
            <a:xfrm>
              <a:off x="140054" y="5988768"/>
              <a:ext cx="3600000" cy="590233"/>
            </a:xfrm>
            <a:prstGeom prst="roundRect">
              <a:avLst/>
            </a:prstGeom>
            <a:solidFill>
              <a:schemeClr val="bg2">
                <a:lumMod val="90000"/>
              </a:schemeClr>
            </a:solidFill>
            <a:ln w="12700" cap="flat">
              <a:noFill/>
              <a:miter lim="400000"/>
            </a:ln>
            <a:effectLst/>
          </p:spPr>
          <p:txBody>
            <a:bodyPr rot="0" spcFirstLastPara="1" vertOverflow="overflow" horzOverflow="overflow" vert="horz" wrap="square" lIns="50800" tIns="50800" rIns="50800" bIns="50800" numCol="1" spcCol="38100" rtlCol="0" anchor="ctr">
              <a:spAutoFit/>
            </a:bodyPr>
            <a:lstStyle/>
            <a:p>
              <a:pPr algn="ctr" defTabSz="16933" latinLnBrk="1" hangingPunct="0"/>
              <a:r>
                <a:rPr lang="es-EC" sz="2800" b="1" dirty="0">
                  <a:solidFill>
                    <a:schemeClr val="tx2"/>
                  </a:solidFill>
                </a:rPr>
                <a:t>USD 6.653 millones</a:t>
              </a:r>
              <a:endParaRPr lang="es-EC" sz="2800" b="1" dirty="0">
                <a:solidFill>
                  <a:schemeClr val="tx2"/>
                </a:solidFill>
                <a:latin typeface="Arial Narrow" pitchFamily="34" charset="0"/>
              </a:endParaRPr>
            </a:p>
          </p:txBody>
        </p:sp>
      </p:grpSp>
      <p:sp>
        <p:nvSpPr>
          <p:cNvPr id="42" name="Marcador de número de diapositiva 41">
            <a:extLst>
              <a:ext uri="{FF2B5EF4-FFF2-40B4-BE49-F238E27FC236}">
                <a16:creationId xmlns:a16="http://schemas.microsoft.com/office/drawing/2014/main" xmlns="" id="{ACB773C5-1191-4637-9ED0-06DE738DB986}"/>
              </a:ext>
            </a:extLst>
          </p:cNvPr>
          <p:cNvSpPr>
            <a:spLocks noGrp="1"/>
          </p:cNvSpPr>
          <p:nvPr>
            <p:ph type="sldNum" sz="quarter" idx="12"/>
          </p:nvPr>
        </p:nvSpPr>
        <p:spPr/>
        <p:txBody>
          <a:bodyPr/>
          <a:lstStyle/>
          <a:p>
            <a:fld id="{B50FA0FA-4C5D-4AE1-9D0D-CCB04B6D5846}" type="slidenum">
              <a:rPr lang="es-MX" smtClean="0"/>
              <a:t>26</a:t>
            </a:fld>
            <a:endParaRPr lang="es-MX"/>
          </a:p>
        </p:txBody>
      </p:sp>
      <p:grpSp>
        <p:nvGrpSpPr>
          <p:cNvPr id="52" name="16 Grupo">
            <a:extLst>
              <a:ext uri="{FF2B5EF4-FFF2-40B4-BE49-F238E27FC236}">
                <a16:creationId xmlns:a16="http://schemas.microsoft.com/office/drawing/2014/main" xmlns="" id="{D91CB0C4-0E37-404E-8378-FBE55B03ED4A}"/>
              </a:ext>
            </a:extLst>
          </p:cNvPr>
          <p:cNvGrpSpPr/>
          <p:nvPr/>
        </p:nvGrpSpPr>
        <p:grpSpPr>
          <a:xfrm>
            <a:off x="0" y="0"/>
            <a:ext cx="12161520" cy="731520"/>
            <a:chOff x="0" y="0"/>
            <a:chExt cx="17757741" cy="1588560"/>
          </a:xfrm>
        </p:grpSpPr>
        <p:pic>
          <p:nvPicPr>
            <p:cNvPr id="53" name="Picture 2" descr="Resultado de imagen para ecuador y sus regiones">
              <a:extLst>
                <a:ext uri="{FF2B5EF4-FFF2-40B4-BE49-F238E27FC236}">
                  <a16:creationId xmlns:a16="http://schemas.microsoft.com/office/drawing/2014/main" xmlns="" id="{D3D4FBE2-27D9-4E82-AA01-40BA0521FB90}"/>
                </a:ext>
              </a:extLst>
            </p:cNvPr>
            <p:cNvPicPr>
              <a:picLocks noChangeAspect="1" noChangeArrowheads="1"/>
            </p:cNvPicPr>
            <p:nvPr/>
          </p:nvPicPr>
          <p:blipFill>
            <a:blip r:embed="rId2"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54" name="Picture 3" descr="Imagen relacionada">
              <a:extLst>
                <a:ext uri="{FF2B5EF4-FFF2-40B4-BE49-F238E27FC236}">
                  <a16:creationId xmlns:a16="http://schemas.microsoft.com/office/drawing/2014/main" xmlns="" id="{869B3915-160D-4AC7-B190-61659C5B19A6}"/>
                </a:ext>
              </a:extLst>
            </p:cNvPr>
            <p:cNvPicPr>
              <a:picLocks noChangeAspect="1" noChangeArrowheads="1"/>
            </p:cNvPicPr>
            <p:nvPr/>
          </p:nvPicPr>
          <p:blipFill>
            <a:blip r:embed="rId3"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55" name="Picture 4">
              <a:extLst>
                <a:ext uri="{FF2B5EF4-FFF2-40B4-BE49-F238E27FC236}">
                  <a16:creationId xmlns:a16="http://schemas.microsoft.com/office/drawing/2014/main" xmlns="" id="{2503BEA4-CD38-4E82-8B47-817F4767F6B0}"/>
                </a:ext>
              </a:extLst>
            </p:cNvPr>
            <p:cNvPicPr>
              <a:picLocks noChangeAspect="1" noChangeArrowheads="1"/>
            </p:cNvPicPr>
            <p:nvPr/>
          </p:nvPicPr>
          <p:blipFill>
            <a:blip r:embed="rId4"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56" name="Picture 5" descr="Resultado de imagen para ecuador y sus regiones">
              <a:extLst>
                <a:ext uri="{FF2B5EF4-FFF2-40B4-BE49-F238E27FC236}">
                  <a16:creationId xmlns:a16="http://schemas.microsoft.com/office/drawing/2014/main" xmlns="" id="{5309F827-D5F5-4162-9AC9-587683E55407}"/>
                </a:ext>
              </a:extLst>
            </p:cNvPr>
            <p:cNvPicPr>
              <a:picLocks noChangeAspect="1" noChangeArrowheads="1"/>
            </p:cNvPicPr>
            <p:nvPr/>
          </p:nvPicPr>
          <p:blipFill>
            <a:blip r:embed="rId5"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57" name="Picture 6" descr="Resultado de imagen para sierra ecuador">
              <a:extLst>
                <a:ext uri="{FF2B5EF4-FFF2-40B4-BE49-F238E27FC236}">
                  <a16:creationId xmlns:a16="http://schemas.microsoft.com/office/drawing/2014/main" xmlns="" id="{A732E5BA-C817-4C30-ACAA-BDA2ED75AB60}"/>
                </a:ext>
              </a:extLst>
            </p:cNvPr>
            <p:cNvPicPr>
              <a:picLocks noChangeAspect="1" noChangeArrowheads="1"/>
            </p:cNvPicPr>
            <p:nvPr/>
          </p:nvPicPr>
          <p:blipFill>
            <a:blip r:embed="rId6"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58" name="Picture 7" descr="Resultado de imagen para mitad del mundo">
              <a:extLst>
                <a:ext uri="{FF2B5EF4-FFF2-40B4-BE49-F238E27FC236}">
                  <a16:creationId xmlns:a16="http://schemas.microsoft.com/office/drawing/2014/main" xmlns="" id="{72B70812-C7AF-4A79-8692-AD4BF770F3AD}"/>
                </a:ext>
              </a:extLst>
            </p:cNvPr>
            <p:cNvPicPr>
              <a:picLocks noChangeAspect="1" noChangeArrowheads="1"/>
            </p:cNvPicPr>
            <p:nvPr/>
          </p:nvPicPr>
          <p:blipFill>
            <a:blip r:embed="rId7"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59" name="Picture 8" descr="Resultado de imagen para oriente ecuatoriano">
              <a:extLst>
                <a:ext uri="{FF2B5EF4-FFF2-40B4-BE49-F238E27FC236}">
                  <a16:creationId xmlns:a16="http://schemas.microsoft.com/office/drawing/2014/main" xmlns="" id="{A7B03685-3C92-4AA2-91E1-2AC1B81C2F98}"/>
                </a:ext>
              </a:extLst>
            </p:cNvPr>
            <p:cNvPicPr>
              <a:picLocks noChangeAspect="1" noChangeArrowheads="1"/>
            </p:cNvPicPr>
            <p:nvPr/>
          </p:nvPicPr>
          <p:blipFill>
            <a:blip r:embed="rId8"/>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60" name="Picture 9" descr="Resultado de imagen para oriente ecuatoriano">
              <a:extLst>
                <a:ext uri="{FF2B5EF4-FFF2-40B4-BE49-F238E27FC236}">
                  <a16:creationId xmlns:a16="http://schemas.microsoft.com/office/drawing/2014/main" xmlns="" id="{F8E46A27-C524-4F18-BECD-F34220AE0C81}"/>
                </a:ext>
              </a:extLst>
            </p:cNvPr>
            <p:cNvPicPr>
              <a:picLocks noChangeAspect="1" noChangeArrowheads="1"/>
            </p:cNvPicPr>
            <p:nvPr/>
          </p:nvPicPr>
          <p:blipFill>
            <a:blip r:embed="rId9"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839283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C6B736A-0262-4628-83DA-89D50249DFD8}"/>
              </a:ext>
            </a:extLst>
          </p:cNvPr>
          <p:cNvSpPr>
            <a:spLocks noGrp="1"/>
          </p:cNvSpPr>
          <p:nvPr>
            <p:ph type="title"/>
          </p:nvPr>
        </p:nvSpPr>
        <p:spPr>
          <a:xfrm>
            <a:off x="-30480" y="534907"/>
            <a:ext cx="12192000" cy="1000674"/>
          </a:xfrm>
        </p:spPr>
        <p:txBody>
          <a:bodyPr>
            <a:normAutofit/>
          </a:bodyPr>
          <a:lstStyle/>
          <a:p>
            <a:r>
              <a:rPr lang="es-ES_tradnl" sz="3200" b="1" dirty="0">
                <a:solidFill>
                  <a:schemeClr val="accent1">
                    <a:lumMod val="50000"/>
                  </a:schemeClr>
                </a:solidFill>
                <a:latin typeface="Calibri" pitchFamily="34" charset="0"/>
                <a:cs typeface="Arial Hebrew" charset="-79"/>
              </a:rPr>
              <a:t>IMPACTOS DE LA POLÍTICA INDUSTRIAL 2018 - 2021</a:t>
            </a:r>
            <a:endParaRPr lang="es-MX" sz="3200" dirty="0"/>
          </a:p>
        </p:txBody>
      </p:sp>
      <p:sp>
        <p:nvSpPr>
          <p:cNvPr id="5" name="8 Rectángulo redondeado">
            <a:extLst>
              <a:ext uri="{FF2B5EF4-FFF2-40B4-BE49-F238E27FC236}">
                <a16:creationId xmlns:a16="http://schemas.microsoft.com/office/drawing/2014/main" xmlns="" id="{18CD5E35-A182-4D57-B345-69FDECDC9498}"/>
              </a:ext>
            </a:extLst>
          </p:cNvPr>
          <p:cNvSpPr/>
          <p:nvPr/>
        </p:nvSpPr>
        <p:spPr>
          <a:xfrm>
            <a:off x="751114" y="4825906"/>
            <a:ext cx="10590175" cy="14401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800" dirty="0"/>
              <a:t>La implementación de la Política Industrial en los sectores priorizados incrementa en </a:t>
            </a:r>
            <a:r>
              <a:rPr lang="es-EC" sz="2800" b="1" dirty="0"/>
              <a:t>USD 5.415 millones </a:t>
            </a:r>
            <a:r>
              <a:rPr lang="es-EC" sz="2800" dirty="0"/>
              <a:t>adicionales al VAB de la economía, y en </a:t>
            </a:r>
            <a:r>
              <a:rPr lang="es-EC" sz="2800" b="1" dirty="0"/>
              <a:t>456.438 nuevos empleos </a:t>
            </a:r>
            <a:r>
              <a:rPr lang="es-EC" sz="2800" dirty="0"/>
              <a:t>a nivel nacional hasta 2021</a:t>
            </a:r>
          </a:p>
        </p:txBody>
      </p:sp>
      <p:sp>
        <p:nvSpPr>
          <p:cNvPr id="6" name="11 Rectángulo">
            <a:extLst>
              <a:ext uri="{FF2B5EF4-FFF2-40B4-BE49-F238E27FC236}">
                <a16:creationId xmlns:a16="http://schemas.microsoft.com/office/drawing/2014/main" xmlns="" id="{EF9415B2-F112-459E-B3BA-B4222EBB60E4}"/>
              </a:ext>
            </a:extLst>
          </p:cNvPr>
          <p:cNvSpPr/>
          <p:nvPr/>
        </p:nvSpPr>
        <p:spPr>
          <a:xfrm>
            <a:off x="0" y="6358955"/>
            <a:ext cx="7616979" cy="461665"/>
          </a:xfrm>
          <a:prstGeom prst="rect">
            <a:avLst/>
          </a:prstGeom>
        </p:spPr>
        <p:txBody>
          <a:bodyPr wrap="square">
            <a:spAutoFit/>
          </a:bodyPr>
          <a:lstStyle/>
          <a:p>
            <a:r>
              <a:rPr lang="es-EC" sz="1200" dirty="0"/>
              <a:t>Fuente: Banco Central del Ecuador</a:t>
            </a:r>
          </a:p>
          <a:p>
            <a:r>
              <a:rPr lang="es-EC" sz="1200" dirty="0"/>
              <a:t>Elaboración: MIPRO /   </a:t>
            </a:r>
            <a:r>
              <a:rPr lang="es-EC" sz="1200" dirty="0">
                <a:latin typeface="Helvetica"/>
                <a:cs typeface="Helvetica"/>
              </a:rPr>
              <a:t>*Incluye explotación y refinación de petróleo</a:t>
            </a:r>
            <a:endParaRPr lang="es-EC" sz="1200" dirty="0"/>
          </a:p>
        </p:txBody>
      </p:sp>
      <p:sp>
        <p:nvSpPr>
          <p:cNvPr id="7" name="CuadroTexto 6">
            <a:extLst>
              <a:ext uri="{FF2B5EF4-FFF2-40B4-BE49-F238E27FC236}">
                <a16:creationId xmlns:a16="http://schemas.microsoft.com/office/drawing/2014/main" xmlns="" id="{880DE32D-A315-4B7B-8F44-A510BD247539}"/>
              </a:ext>
            </a:extLst>
          </p:cNvPr>
          <p:cNvSpPr txBox="1"/>
          <p:nvPr/>
        </p:nvSpPr>
        <p:spPr>
          <a:xfrm>
            <a:off x="414338" y="1228830"/>
            <a:ext cx="4886325" cy="646331"/>
          </a:xfrm>
          <a:prstGeom prst="rect">
            <a:avLst/>
          </a:prstGeom>
          <a:noFill/>
        </p:spPr>
        <p:txBody>
          <a:bodyPr wrap="square" rtlCol="0">
            <a:spAutoFit/>
          </a:bodyPr>
          <a:lstStyle/>
          <a:p>
            <a:pPr algn="ctr"/>
            <a:r>
              <a:rPr lang="es-MX" b="1" dirty="0"/>
              <a:t>Impacto adicional en Valor Agregado Bruto</a:t>
            </a:r>
          </a:p>
          <a:p>
            <a:pPr algn="ctr"/>
            <a:r>
              <a:rPr lang="es-MX" b="1" dirty="0"/>
              <a:t> al 2021 (millones de USD) </a:t>
            </a:r>
          </a:p>
        </p:txBody>
      </p:sp>
      <p:sp>
        <p:nvSpPr>
          <p:cNvPr id="8" name="CuadroTexto 7">
            <a:extLst>
              <a:ext uri="{FF2B5EF4-FFF2-40B4-BE49-F238E27FC236}">
                <a16:creationId xmlns:a16="http://schemas.microsoft.com/office/drawing/2014/main" xmlns="" id="{93C1842B-56FB-433A-A5B5-570DD7543246}"/>
              </a:ext>
            </a:extLst>
          </p:cNvPr>
          <p:cNvSpPr txBox="1"/>
          <p:nvPr/>
        </p:nvSpPr>
        <p:spPr>
          <a:xfrm>
            <a:off x="6818236" y="1228829"/>
            <a:ext cx="4886325" cy="646331"/>
          </a:xfrm>
          <a:prstGeom prst="rect">
            <a:avLst/>
          </a:prstGeom>
          <a:noFill/>
        </p:spPr>
        <p:txBody>
          <a:bodyPr wrap="square" rtlCol="0">
            <a:spAutoFit/>
          </a:bodyPr>
          <a:lstStyle/>
          <a:p>
            <a:pPr algn="ctr"/>
            <a:r>
              <a:rPr lang="es-MX" b="1" dirty="0"/>
              <a:t>Nro. de empleos adicionales creados</a:t>
            </a:r>
          </a:p>
          <a:p>
            <a:pPr algn="ctr"/>
            <a:r>
              <a:rPr lang="es-MX" b="1" dirty="0"/>
              <a:t> al 2021</a:t>
            </a:r>
          </a:p>
        </p:txBody>
      </p:sp>
      <p:graphicFrame>
        <p:nvGraphicFramePr>
          <p:cNvPr id="9" name="Gráfico 8">
            <a:extLst>
              <a:ext uri="{FF2B5EF4-FFF2-40B4-BE49-F238E27FC236}">
                <a16:creationId xmlns:a16="http://schemas.microsoft.com/office/drawing/2014/main" xmlns="" id="{FF17C366-B620-4232-8610-448DC3F9B3EC}"/>
              </a:ext>
            </a:extLst>
          </p:cNvPr>
          <p:cNvGraphicFramePr>
            <a:graphicFrameLocks/>
          </p:cNvGraphicFramePr>
          <p:nvPr>
            <p:extLst>
              <p:ext uri="{D42A27DB-BD31-4B8C-83A1-F6EECF244321}">
                <p14:modId xmlns:p14="http://schemas.microsoft.com/office/powerpoint/2010/main" val="4214747463"/>
              </p:ext>
            </p:extLst>
          </p:nvPr>
        </p:nvGraphicFramePr>
        <p:xfrm>
          <a:off x="414338" y="1875161"/>
          <a:ext cx="5394960" cy="2857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Gráfico 9">
            <a:extLst>
              <a:ext uri="{FF2B5EF4-FFF2-40B4-BE49-F238E27FC236}">
                <a16:creationId xmlns:a16="http://schemas.microsoft.com/office/drawing/2014/main" xmlns="" id="{91B71899-251B-428A-B316-C30AF432E4DA}"/>
              </a:ext>
            </a:extLst>
          </p:cNvPr>
          <p:cNvGraphicFramePr>
            <a:graphicFrameLocks/>
          </p:cNvGraphicFramePr>
          <p:nvPr>
            <p:extLst>
              <p:ext uri="{D42A27DB-BD31-4B8C-83A1-F6EECF244321}">
                <p14:modId xmlns:p14="http://schemas.microsoft.com/office/powerpoint/2010/main" val="2441273213"/>
              </p:ext>
            </p:extLst>
          </p:nvPr>
        </p:nvGraphicFramePr>
        <p:xfrm>
          <a:off x="6563918" y="1875160"/>
          <a:ext cx="5394960" cy="2926080"/>
        </p:xfrm>
        <a:graphic>
          <a:graphicData uri="http://schemas.openxmlformats.org/drawingml/2006/chart">
            <c:chart xmlns:c="http://schemas.openxmlformats.org/drawingml/2006/chart" xmlns:r="http://schemas.openxmlformats.org/officeDocument/2006/relationships" r:id="rId3"/>
          </a:graphicData>
        </a:graphic>
      </p:graphicFrame>
      <p:sp>
        <p:nvSpPr>
          <p:cNvPr id="11" name="Marcador de número de diapositiva 10">
            <a:extLst>
              <a:ext uri="{FF2B5EF4-FFF2-40B4-BE49-F238E27FC236}">
                <a16:creationId xmlns:a16="http://schemas.microsoft.com/office/drawing/2014/main" xmlns="" id="{1EC657B5-86EA-4B64-8BDD-E8AE72C47747}"/>
              </a:ext>
            </a:extLst>
          </p:cNvPr>
          <p:cNvSpPr>
            <a:spLocks noGrp="1"/>
          </p:cNvSpPr>
          <p:nvPr>
            <p:ph type="sldNum" sz="quarter" idx="12"/>
          </p:nvPr>
        </p:nvSpPr>
        <p:spPr/>
        <p:txBody>
          <a:bodyPr/>
          <a:lstStyle/>
          <a:p>
            <a:fld id="{B50FA0FA-4C5D-4AE1-9D0D-CCB04B6D5846}" type="slidenum">
              <a:rPr lang="es-MX" smtClean="0"/>
              <a:t>27</a:t>
            </a:fld>
            <a:endParaRPr lang="es-MX"/>
          </a:p>
        </p:txBody>
      </p:sp>
      <p:grpSp>
        <p:nvGrpSpPr>
          <p:cNvPr id="21" name="16 Grupo">
            <a:extLst>
              <a:ext uri="{FF2B5EF4-FFF2-40B4-BE49-F238E27FC236}">
                <a16:creationId xmlns:a16="http://schemas.microsoft.com/office/drawing/2014/main" xmlns="" id="{463560EA-25AA-44EB-80DB-DE2CAA03D238}"/>
              </a:ext>
            </a:extLst>
          </p:cNvPr>
          <p:cNvGrpSpPr/>
          <p:nvPr/>
        </p:nvGrpSpPr>
        <p:grpSpPr>
          <a:xfrm>
            <a:off x="0" y="0"/>
            <a:ext cx="12161520" cy="731520"/>
            <a:chOff x="0" y="0"/>
            <a:chExt cx="17757741" cy="1588560"/>
          </a:xfrm>
        </p:grpSpPr>
        <p:pic>
          <p:nvPicPr>
            <p:cNvPr id="22" name="Picture 2" descr="Resultado de imagen para ecuador y sus regiones">
              <a:extLst>
                <a:ext uri="{FF2B5EF4-FFF2-40B4-BE49-F238E27FC236}">
                  <a16:creationId xmlns:a16="http://schemas.microsoft.com/office/drawing/2014/main" xmlns="" id="{67020555-F468-4390-895A-7081A0702FA4}"/>
                </a:ext>
              </a:extLst>
            </p:cNvPr>
            <p:cNvPicPr>
              <a:picLocks noChangeAspect="1" noChangeArrowheads="1"/>
            </p:cNvPicPr>
            <p:nvPr/>
          </p:nvPicPr>
          <p:blipFill>
            <a:blip r:embed="rId4"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23" name="Picture 3" descr="Imagen relacionada">
              <a:extLst>
                <a:ext uri="{FF2B5EF4-FFF2-40B4-BE49-F238E27FC236}">
                  <a16:creationId xmlns:a16="http://schemas.microsoft.com/office/drawing/2014/main" xmlns="" id="{119881AE-C22F-4AA6-8B1F-B0141370A0E8}"/>
                </a:ext>
              </a:extLst>
            </p:cNvPr>
            <p:cNvPicPr>
              <a:picLocks noChangeAspect="1" noChangeArrowheads="1"/>
            </p:cNvPicPr>
            <p:nvPr/>
          </p:nvPicPr>
          <p:blipFill>
            <a:blip r:embed="rId5"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24" name="Picture 4">
              <a:extLst>
                <a:ext uri="{FF2B5EF4-FFF2-40B4-BE49-F238E27FC236}">
                  <a16:creationId xmlns:a16="http://schemas.microsoft.com/office/drawing/2014/main" xmlns="" id="{2F8BD7C7-E236-4F1D-9281-85723787EE57}"/>
                </a:ext>
              </a:extLst>
            </p:cNvPr>
            <p:cNvPicPr>
              <a:picLocks noChangeAspect="1" noChangeArrowheads="1"/>
            </p:cNvPicPr>
            <p:nvPr/>
          </p:nvPicPr>
          <p:blipFill>
            <a:blip r:embed="rId6"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25" name="Picture 5" descr="Resultado de imagen para ecuador y sus regiones">
              <a:extLst>
                <a:ext uri="{FF2B5EF4-FFF2-40B4-BE49-F238E27FC236}">
                  <a16:creationId xmlns:a16="http://schemas.microsoft.com/office/drawing/2014/main" xmlns="" id="{4F4E462A-489F-4B96-A12D-27F5454C44D3}"/>
                </a:ext>
              </a:extLst>
            </p:cNvPr>
            <p:cNvPicPr>
              <a:picLocks noChangeAspect="1" noChangeArrowheads="1"/>
            </p:cNvPicPr>
            <p:nvPr/>
          </p:nvPicPr>
          <p:blipFill>
            <a:blip r:embed="rId7"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26" name="Picture 6" descr="Resultado de imagen para sierra ecuador">
              <a:extLst>
                <a:ext uri="{FF2B5EF4-FFF2-40B4-BE49-F238E27FC236}">
                  <a16:creationId xmlns:a16="http://schemas.microsoft.com/office/drawing/2014/main" xmlns="" id="{0A28B250-269C-4B5D-B877-B730C0335D33}"/>
                </a:ext>
              </a:extLst>
            </p:cNvPr>
            <p:cNvPicPr>
              <a:picLocks noChangeAspect="1" noChangeArrowheads="1"/>
            </p:cNvPicPr>
            <p:nvPr/>
          </p:nvPicPr>
          <p:blipFill>
            <a:blip r:embed="rId8"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27" name="Picture 7" descr="Resultado de imagen para mitad del mundo">
              <a:extLst>
                <a:ext uri="{FF2B5EF4-FFF2-40B4-BE49-F238E27FC236}">
                  <a16:creationId xmlns:a16="http://schemas.microsoft.com/office/drawing/2014/main" xmlns="" id="{0CB0F783-DD9F-452C-B092-C22825DFCA5C}"/>
                </a:ext>
              </a:extLst>
            </p:cNvPr>
            <p:cNvPicPr>
              <a:picLocks noChangeAspect="1" noChangeArrowheads="1"/>
            </p:cNvPicPr>
            <p:nvPr/>
          </p:nvPicPr>
          <p:blipFill>
            <a:blip r:embed="rId9"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28" name="Picture 8" descr="Resultado de imagen para oriente ecuatoriano">
              <a:extLst>
                <a:ext uri="{FF2B5EF4-FFF2-40B4-BE49-F238E27FC236}">
                  <a16:creationId xmlns:a16="http://schemas.microsoft.com/office/drawing/2014/main" xmlns="" id="{39ADCBC2-AF88-4D45-AAC9-28EED6920864}"/>
                </a:ext>
              </a:extLst>
            </p:cNvPr>
            <p:cNvPicPr>
              <a:picLocks noChangeAspect="1" noChangeArrowheads="1"/>
            </p:cNvPicPr>
            <p:nvPr/>
          </p:nvPicPr>
          <p:blipFill>
            <a:blip r:embed="rId10"/>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29" name="Picture 9" descr="Resultado de imagen para oriente ecuatoriano">
              <a:extLst>
                <a:ext uri="{FF2B5EF4-FFF2-40B4-BE49-F238E27FC236}">
                  <a16:creationId xmlns:a16="http://schemas.microsoft.com/office/drawing/2014/main" xmlns="" id="{2F4B3895-F4BB-4EA0-9C6E-90C502B87492}"/>
                </a:ext>
              </a:extLst>
            </p:cNvPr>
            <p:cNvPicPr>
              <a:picLocks noChangeAspect="1" noChangeArrowheads="1"/>
            </p:cNvPicPr>
            <p:nvPr/>
          </p:nvPicPr>
          <p:blipFill>
            <a:blip r:embed="rId11"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006598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86667E0-399B-4A51-B704-7F0610CB6F84}"/>
              </a:ext>
            </a:extLst>
          </p:cNvPr>
          <p:cNvSpPr>
            <a:spLocks noGrp="1"/>
          </p:cNvSpPr>
          <p:nvPr>
            <p:ph type="title"/>
          </p:nvPr>
        </p:nvSpPr>
        <p:spPr>
          <a:xfrm>
            <a:off x="0" y="742239"/>
            <a:ext cx="12192000" cy="644171"/>
          </a:xfrm>
        </p:spPr>
        <p:txBody>
          <a:bodyPr>
            <a:noAutofit/>
          </a:bodyPr>
          <a:lstStyle/>
          <a:p>
            <a:r>
              <a:rPr lang="es-ES_tradnl" sz="3600" b="1" dirty="0">
                <a:solidFill>
                  <a:schemeClr val="accent1">
                    <a:lumMod val="50000"/>
                  </a:schemeClr>
                </a:solidFill>
                <a:latin typeface="Calibri" pitchFamily="34" charset="0"/>
                <a:cs typeface="Arial Hebrew" charset="-79"/>
              </a:rPr>
              <a:t/>
            </a:r>
            <a:br>
              <a:rPr lang="es-ES_tradnl" sz="3600" b="1" dirty="0">
                <a:solidFill>
                  <a:schemeClr val="accent1">
                    <a:lumMod val="50000"/>
                  </a:schemeClr>
                </a:solidFill>
                <a:latin typeface="Calibri" pitchFamily="34" charset="0"/>
                <a:cs typeface="Arial Hebrew" charset="-79"/>
              </a:rPr>
            </a:br>
            <a:r>
              <a:rPr lang="es-ES_tradnl" sz="3600" b="1" dirty="0">
                <a:solidFill>
                  <a:schemeClr val="accent1">
                    <a:lumMod val="50000"/>
                  </a:schemeClr>
                </a:solidFill>
                <a:latin typeface="Calibri" pitchFamily="34" charset="0"/>
                <a:cs typeface="Arial Hebrew" charset="-79"/>
              </a:rPr>
              <a:t>ESTRATEGIA DE REACTIVACIÓN PRODUCTIVA FRONTERIZA </a:t>
            </a:r>
            <a:br>
              <a:rPr lang="es-ES_tradnl" sz="3600" b="1" dirty="0">
                <a:solidFill>
                  <a:schemeClr val="accent1">
                    <a:lumMod val="50000"/>
                  </a:schemeClr>
                </a:solidFill>
                <a:latin typeface="Calibri" pitchFamily="34" charset="0"/>
                <a:cs typeface="Arial Hebrew" charset="-79"/>
              </a:rPr>
            </a:br>
            <a:endParaRPr lang="es-MX" sz="3600" dirty="0"/>
          </a:p>
        </p:txBody>
      </p:sp>
      <p:graphicFrame>
        <p:nvGraphicFramePr>
          <p:cNvPr id="5" name="Diagrama 4">
            <a:extLst>
              <a:ext uri="{FF2B5EF4-FFF2-40B4-BE49-F238E27FC236}">
                <a16:creationId xmlns:a16="http://schemas.microsoft.com/office/drawing/2014/main" xmlns="" id="{07399164-1DF0-4412-B90D-6A7260E971CE}"/>
              </a:ext>
            </a:extLst>
          </p:cNvPr>
          <p:cNvGraphicFramePr/>
          <p:nvPr>
            <p:extLst>
              <p:ext uri="{D42A27DB-BD31-4B8C-83A1-F6EECF244321}">
                <p14:modId xmlns:p14="http://schemas.microsoft.com/office/powerpoint/2010/main" val="1185539275"/>
              </p:ext>
            </p:extLst>
          </p:nvPr>
        </p:nvGraphicFramePr>
        <p:xfrm>
          <a:off x="838200" y="1375202"/>
          <a:ext cx="9445052" cy="5390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número de diapositiva 5">
            <a:extLst>
              <a:ext uri="{FF2B5EF4-FFF2-40B4-BE49-F238E27FC236}">
                <a16:creationId xmlns:a16="http://schemas.microsoft.com/office/drawing/2014/main" xmlns="" id="{2A0A58B2-E9C0-4B36-9007-93345F3BECEF}"/>
              </a:ext>
            </a:extLst>
          </p:cNvPr>
          <p:cNvSpPr>
            <a:spLocks noGrp="1"/>
          </p:cNvSpPr>
          <p:nvPr>
            <p:ph type="sldNum" sz="quarter" idx="12"/>
          </p:nvPr>
        </p:nvSpPr>
        <p:spPr/>
        <p:txBody>
          <a:bodyPr/>
          <a:lstStyle/>
          <a:p>
            <a:fld id="{B50FA0FA-4C5D-4AE1-9D0D-CCB04B6D5846}" type="slidenum">
              <a:rPr lang="es-MX" smtClean="0"/>
              <a:t>28</a:t>
            </a:fld>
            <a:endParaRPr lang="es-MX"/>
          </a:p>
        </p:txBody>
      </p:sp>
      <p:grpSp>
        <p:nvGrpSpPr>
          <p:cNvPr id="7" name="16 Grupo">
            <a:extLst>
              <a:ext uri="{FF2B5EF4-FFF2-40B4-BE49-F238E27FC236}">
                <a16:creationId xmlns:a16="http://schemas.microsoft.com/office/drawing/2014/main" xmlns="" id="{69A7C28F-7D4E-465D-9BCC-0E78956C8839}"/>
              </a:ext>
            </a:extLst>
          </p:cNvPr>
          <p:cNvGrpSpPr/>
          <p:nvPr/>
        </p:nvGrpSpPr>
        <p:grpSpPr>
          <a:xfrm>
            <a:off x="0" y="0"/>
            <a:ext cx="12161520" cy="731520"/>
            <a:chOff x="0" y="0"/>
            <a:chExt cx="17757741" cy="1588560"/>
          </a:xfrm>
        </p:grpSpPr>
        <p:pic>
          <p:nvPicPr>
            <p:cNvPr id="8" name="Picture 2" descr="Resultado de imagen para ecuador y sus regiones">
              <a:extLst>
                <a:ext uri="{FF2B5EF4-FFF2-40B4-BE49-F238E27FC236}">
                  <a16:creationId xmlns:a16="http://schemas.microsoft.com/office/drawing/2014/main" xmlns="" id="{A1B70E57-9B60-44C6-A5AF-63869BA17957}"/>
                </a:ext>
              </a:extLst>
            </p:cNvPr>
            <p:cNvPicPr>
              <a:picLocks noChangeAspect="1" noChangeArrowheads="1"/>
            </p:cNvPicPr>
            <p:nvPr/>
          </p:nvPicPr>
          <p:blipFill>
            <a:blip r:embed="rId7"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9" name="Picture 3" descr="Imagen relacionada">
              <a:extLst>
                <a:ext uri="{FF2B5EF4-FFF2-40B4-BE49-F238E27FC236}">
                  <a16:creationId xmlns:a16="http://schemas.microsoft.com/office/drawing/2014/main" xmlns="" id="{FFB7D349-863B-4793-A0EA-3D6F9D001E73}"/>
                </a:ext>
              </a:extLst>
            </p:cNvPr>
            <p:cNvPicPr>
              <a:picLocks noChangeAspect="1" noChangeArrowheads="1"/>
            </p:cNvPicPr>
            <p:nvPr/>
          </p:nvPicPr>
          <p:blipFill>
            <a:blip r:embed="rId8"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xmlns="" id="{A077C6B7-1ADF-4173-9094-9BCC54EAA19E}"/>
                </a:ext>
              </a:extLst>
            </p:cNvPr>
            <p:cNvPicPr>
              <a:picLocks noChangeAspect="1" noChangeArrowheads="1"/>
            </p:cNvPicPr>
            <p:nvPr/>
          </p:nvPicPr>
          <p:blipFill>
            <a:blip r:embed="rId9"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1" name="Picture 5" descr="Resultado de imagen para ecuador y sus regiones">
              <a:extLst>
                <a:ext uri="{FF2B5EF4-FFF2-40B4-BE49-F238E27FC236}">
                  <a16:creationId xmlns:a16="http://schemas.microsoft.com/office/drawing/2014/main" xmlns="" id="{3C390E75-F545-44C6-8595-5B3E9AE843BE}"/>
                </a:ext>
              </a:extLst>
            </p:cNvPr>
            <p:cNvPicPr>
              <a:picLocks noChangeAspect="1" noChangeArrowheads="1"/>
            </p:cNvPicPr>
            <p:nvPr/>
          </p:nvPicPr>
          <p:blipFill>
            <a:blip r:embed="rId10"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2" name="Picture 6" descr="Resultado de imagen para sierra ecuador">
              <a:extLst>
                <a:ext uri="{FF2B5EF4-FFF2-40B4-BE49-F238E27FC236}">
                  <a16:creationId xmlns:a16="http://schemas.microsoft.com/office/drawing/2014/main" xmlns="" id="{05A06FC9-4411-4CD3-B591-3B64F0FCE39D}"/>
                </a:ext>
              </a:extLst>
            </p:cNvPr>
            <p:cNvPicPr>
              <a:picLocks noChangeAspect="1" noChangeArrowheads="1"/>
            </p:cNvPicPr>
            <p:nvPr/>
          </p:nvPicPr>
          <p:blipFill>
            <a:blip r:embed="rId11"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3" name="Picture 7" descr="Resultado de imagen para mitad del mundo">
              <a:extLst>
                <a:ext uri="{FF2B5EF4-FFF2-40B4-BE49-F238E27FC236}">
                  <a16:creationId xmlns:a16="http://schemas.microsoft.com/office/drawing/2014/main" xmlns="" id="{A332AE1A-17D9-4458-88B2-A54A412BA15F}"/>
                </a:ext>
              </a:extLst>
            </p:cNvPr>
            <p:cNvPicPr>
              <a:picLocks noChangeAspect="1" noChangeArrowheads="1"/>
            </p:cNvPicPr>
            <p:nvPr/>
          </p:nvPicPr>
          <p:blipFill>
            <a:blip r:embed="rId12"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4" name="Picture 8" descr="Resultado de imagen para oriente ecuatoriano">
              <a:extLst>
                <a:ext uri="{FF2B5EF4-FFF2-40B4-BE49-F238E27FC236}">
                  <a16:creationId xmlns:a16="http://schemas.microsoft.com/office/drawing/2014/main" xmlns="" id="{5BF2B5CF-D274-4DC8-B10E-815DAD0F3EEC}"/>
                </a:ext>
              </a:extLst>
            </p:cNvPr>
            <p:cNvPicPr>
              <a:picLocks noChangeAspect="1" noChangeArrowheads="1"/>
            </p:cNvPicPr>
            <p:nvPr/>
          </p:nvPicPr>
          <p:blipFill>
            <a:blip r:embed="rId13"/>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5" name="Picture 9" descr="Resultado de imagen para oriente ecuatoriano">
              <a:extLst>
                <a:ext uri="{FF2B5EF4-FFF2-40B4-BE49-F238E27FC236}">
                  <a16:creationId xmlns:a16="http://schemas.microsoft.com/office/drawing/2014/main" xmlns="" id="{81416E19-CB1A-4F5F-A97E-5CEA6E0587A0}"/>
                </a:ext>
              </a:extLst>
            </p:cNvPr>
            <p:cNvPicPr>
              <a:picLocks noChangeAspect="1" noChangeArrowheads="1"/>
            </p:cNvPicPr>
            <p:nvPr/>
          </p:nvPicPr>
          <p:blipFill>
            <a:blip r:embed="rId14"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866782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86620A8-5CBB-4EF9-9D54-89F2DFE5E532}"/>
              </a:ext>
            </a:extLst>
          </p:cNvPr>
          <p:cNvSpPr>
            <a:spLocks noGrp="1"/>
          </p:cNvSpPr>
          <p:nvPr>
            <p:ph type="title"/>
          </p:nvPr>
        </p:nvSpPr>
        <p:spPr>
          <a:xfrm>
            <a:off x="-1117" y="786312"/>
            <a:ext cx="12192000" cy="759667"/>
          </a:xfrm>
        </p:spPr>
        <p:txBody>
          <a:bodyPr>
            <a:normAutofit/>
          </a:bodyPr>
          <a:lstStyle/>
          <a:p>
            <a:r>
              <a:rPr lang="es-ES_tradnl" sz="4000" b="1" dirty="0">
                <a:solidFill>
                  <a:schemeClr val="accent1">
                    <a:lumMod val="50000"/>
                  </a:schemeClr>
                </a:solidFill>
                <a:latin typeface="Calibri" pitchFamily="34" charset="0"/>
                <a:cs typeface="Arial Hebrew" charset="-79"/>
              </a:rPr>
              <a:t>PROPUESTAS</a:t>
            </a:r>
            <a:endParaRPr lang="es-MX" sz="4000" dirty="0"/>
          </a:p>
        </p:txBody>
      </p:sp>
      <p:grpSp>
        <p:nvGrpSpPr>
          <p:cNvPr id="5" name="Group 42">
            <a:extLst>
              <a:ext uri="{FF2B5EF4-FFF2-40B4-BE49-F238E27FC236}">
                <a16:creationId xmlns:a16="http://schemas.microsoft.com/office/drawing/2014/main" xmlns="" id="{1A22DDC9-868C-4F15-A11A-3E74B46E63F1}"/>
              </a:ext>
            </a:extLst>
          </p:cNvPr>
          <p:cNvGrpSpPr>
            <a:grpSpLocks/>
          </p:cNvGrpSpPr>
          <p:nvPr/>
        </p:nvGrpSpPr>
        <p:grpSpPr bwMode="auto">
          <a:xfrm>
            <a:off x="147190" y="1399851"/>
            <a:ext cx="4308384" cy="852206"/>
            <a:chOff x="1296" y="1899"/>
            <a:chExt cx="2493" cy="357"/>
          </a:xfrm>
          <a:noFill/>
        </p:grpSpPr>
        <p:sp>
          <p:nvSpPr>
            <p:cNvPr id="6" name="AutoShape 43">
              <a:extLst>
                <a:ext uri="{FF2B5EF4-FFF2-40B4-BE49-F238E27FC236}">
                  <a16:creationId xmlns:a16="http://schemas.microsoft.com/office/drawing/2014/main" xmlns="" id="{0B804DA2-635C-490C-B0F2-E511ADB761D5}"/>
                </a:ext>
              </a:extLst>
            </p:cNvPr>
            <p:cNvSpPr>
              <a:spLocks noChangeArrowheads="1"/>
            </p:cNvSpPr>
            <p:nvPr/>
          </p:nvSpPr>
          <p:spPr bwMode="gray">
            <a:xfrm>
              <a:off x="1536" y="1899"/>
              <a:ext cx="2253" cy="357"/>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7" name="AutoShape 44">
              <a:extLst>
                <a:ext uri="{FF2B5EF4-FFF2-40B4-BE49-F238E27FC236}">
                  <a16:creationId xmlns:a16="http://schemas.microsoft.com/office/drawing/2014/main" xmlns="" id="{B8919318-0149-48E0-BA75-CE13937A23F6}"/>
                </a:ext>
              </a:extLst>
            </p:cNvPr>
            <p:cNvSpPr>
              <a:spLocks noChangeArrowheads="1"/>
            </p:cNvSpPr>
            <p:nvPr/>
          </p:nvSpPr>
          <p:spPr bwMode="gray">
            <a:xfrm>
              <a:off x="1296" y="1914"/>
              <a:ext cx="432" cy="342"/>
            </a:xfrm>
            <a:prstGeom prst="diamond">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8" name="Text Box 45">
              <a:extLst>
                <a:ext uri="{FF2B5EF4-FFF2-40B4-BE49-F238E27FC236}">
                  <a16:creationId xmlns:a16="http://schemas.microsoft.com/office/drawing/2014/main" xmlns="" id="{AAC2BDCF-2949-4D06-98EF-E9F40EAB17CB}"/>
                </a:ext>
              </a:extLst>
            </p:cNvPr>
            <p:cNvSpPr txBox="1">
              <a:spLocks noChangeArrowheads="1"/>
            </p:cNvSpPr>
            <p:nvPr/>
          </p:nvSpPr>
          <p:spPr bwMode="gray">
            <a:xfrm>
              <a:off x="1720" y="1930"/>
              <a:ext cx="1944" cy="297"/>
            </a:xfrm>
            <a:prstGeom prst="rect">
              <a:avLst/>
            </a:prstGeom>
            <a:grpFill/>
            <a:ln w="9525">
              <a:noFill/>
              <a:miter lim="800000"/>
              <a:headEnd/>
              <a:tailEnd/>
            </a:ln>
          </p:spPr>
          <p:txBody>
            <a:bodyPr wrap="square">
              <a:spAutoFit/>
            </a:bodyPr>
            <a:lstStyle/>
            <a:p>
              <a:pPr eaLnBrk="1" hangingPunct="1">
                <a:defRPr/>
              </a:pPr>
              <a:r>
                <a:rPr lang="es-ES" sz="2000" b="1" i="1" dirty="0"/>
                <a:t>Seguridad del Sector Productivo</a:t>
              </a:r>
            </a:p>
          </p:txBody>
        </p:sp>
        <p:sp>
          <p:nvSpPr>
            <p:cNvPr id="9" name="Text Box 46">
              <a:extLst>
                <a:ext uri="{FF2B5EF4-FFF2-40B4-BE49-F238E27FC236}">
                  <a16:creationId xmlns:a16="http://schemas.microsoft.com/office/drawing/2014/main" xmlns="" id="{B9EE6A8D-68D3-4346-AF79-F17C24752E2C}"/>
                </a:ext>
              </a:extLst>
            </p:cNvPr>
            <p:cNvSpPr txBox="1">
              <a:spLocks noChangeArrowheads="1"/>
            </p:cNvSpPr>
            <p:nvPr/>
          </p:nvSpPr>
          <p:spPr bwMode="gray">
            <a:xfrm>
              <a:off x="1393" y="1984"/>
              <a:ext cx="206" cy="193"/>
            </a:xfrm>
            <a:prstGeom prst="rect">
              <a:avLst/>
            </a:prstGeom>
            <a:grpFill/>
            <a:ln w="9525">
              <a:noFill/>
              <a:miter lim="800000"/>
              <a:headEnd/>
              <a:tailEnd/>
            </a:ln>
          </p:spPr>
          <p:txBody>
            <a:bodyPr wrap="none">
              <a:spAutoFit/>
            </a:bodyPr>
            <a:lstStyle/>
            <a:p>
              <a:pPr algn="ctr">
                <a:defRPr/>
              </a:pPr>
              <a:r>
                <a:rPr lang="en-US" sz="2400"/>
                <a:t>1</a:t>
              </a:r>
            </a:p>
          </p:txBody>
        </p:sp>
      </p:grpSp>
      <p:grpSp>
        <p:nvGrpSpPr>
          <p:cNvPr id="10" name="Group 42">
            <a:extLst>
              <a:ext uri="{FF2B5EF4-FFF2-40B4-BE49-F238E27FC236}">
                <a16:creationId xmlns:a16="http://schemas.microsoft.com/office/drawing/2014/main" xmlns="" id="{25593330-78CE-42F4-8AD9-15D1AAC88222}"/>
              </a:ext>
            </a:extLst>
          </p:cNvPr>
          <p:cNvGrpSpPr>
            <a:grpSpLocks/>
          </p:cNvGrpSpPr>
          <p:nvPr/>
        </p:nvGrpSpPr>
        <p:grpSpPr bwMode="auto">
          <a:xfrm>
            <a:off x="4671296" y="1371488"/>
            <a:ext cx="7520704" cy="879763"/>
            <a:chOff x="1536" y="1899"/>
            <a:chExt cx="3315" cy="192"/>
          </a:xfrm>
          <a:solidFill>
            <a:schemeClr val="bg1">
              <a:lumMod val="95000"/>
            </a:schemeClr>
          </a:solidFill>
        </p:grpSpPr>
        <p:sp>
          <p:nvSpPr>
            <p:cNvPr id="11" name="AutoShape 43">
              <a:extLst>
                <a:ext uri="{FF2B5EF4-FFF2-40B4-BE49-F238E27FC236}">
                  <a16:creationId xmlns:a16="http://schemas.microsoft.com/office/drawing/2014/main" xmlns="" id="{A387733B-74E3-4006-9209-38E18627937F}"/>
                </a:ext>
              </a:extLst>
            </p:cNvPr>
            <p:cNvSpPr>
              <a:spLocks noChangeArrowheads="1"/>
            </p:cNvSpPr>
            <p:nvPr/>
          </p:nvSpPr>
          <p:spPr bwMode="gray">
            <a:xfrm>
              <a:off x="1536" y="1899"/>
              <a:ext cx="3315" cy="192"/>
            </a:xfrm>
            <a:prstGeom prst="roundRect">
              <a:avLst>
                <a:gd name="adj" fmla="val 16667"/>
              </a:avLst>
            </a:prstGeom>
            <a:grp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12" name="Text Box 45">
              <a:extLst>
                <a:ext uri="{FF2B5EF4-FFF2-40B4-BE49-F238E27FC236}">
                  <a16:creationId xmlns:a16="http://schemas.microsoft.com/office/drawing/2014/main" xmlns="" id="{A46EBFC7-D4A2-4099-9E41-C7862951BD5D}"/>
                </a:ext>
              </a:extLst>
            </p:cNvPr>
            <p:cNvSpPr txBox="1">
              <a:spLocks noChangeArrowheads="1"/>
            </p:cNvSpPr>
            <p:nvPr/>
          </p:nvSpPr>
          <p:spPr bwMode="gray">
            <a:xfrm>
              <a:off x="1596" y="1923"/>
              <a:ext cx="3047" cy="141"/>
            </a:xfrm>
            <a:prstGeom prst="rect">
              <a:avLst/>
            </a:prstGeom>
            <a:grpFill/>
            <a:ln w="9525">
              <a:noFill/>
              <a:miter lim="800000"/>
              <a:headEnd/>
              <a:tailEnd/>
            </a:ln>
          </p:spPr>
          <p:txBody>
            <a:bodyPr wrap="square">
              <a:spAutoFit/>
            </a:bodyPr>
            <a:lstStyle/>
            <a:p>
              <a:pPr marL="342900" indent="-342900">
                <a:buFont typeface="+mj-lt"/>
                <a:buAutoNum type="arabicPeriod"/>
              </a:pPr>
              <a:r>
                <a:rPr lang="es-EC" dirty="0"/>
                <a:t>Plan de seguridad integral en la cadena de valor y logística</a:t>
              </a:r>
            </a:p>
            <a:p>
              <a:pPr marL="342900" indent="-342900">
                <a:buFont typeface="+mj-lt"/>
                <a:buAutoNum type="arabicPeriod"/>
              </a:pPr>
              <a:r>
                <a:rPr lang="es-EC" dirty="0"/>
                <a:t>Patrullaje de fuerzas armadas y policía – Colaboración </a:t>
              </a:r>
              <a:endParaRPr lang="es-EC" i="1" dirty="0"/>
            </a:p>
          </p:txBody>
        </p:sp>
      </p:grpSp>
      <p:grpSp>
        <p:nvGrpSpPr>
          <p:cNvPr id="13" name="Group 42">
            <a:extLst>
              <a:ext uri="{FF2B5EF4-FFF2-40B4-BE49-F238E27FC236}">
                <a16:creationId xmlns:a16="http://schemas.microsoft.com/office/drawing/2014/main" xmlns="" id="{1600781E-2069-473A-AA69-43DE6195DCE8}"/>
              </a:ext>
            </a:extLst>
          </p:cNvPr>
          <p:cNvGrpSpPr>
            <a:grpSpLocks/>
          </p:cNvGrpSpPr>
          <p:nvPr/>
        </p:nvGrpSpPr>
        <p:grpSpPr bwMode="auto">
          <a:xfrm>
            <a:off x="133334" y="2362749"/>
            <a:ext cx="4308384" cy="1558797"/>
            <a:chOff x="1296" y="1899"/>
            <a:chExt cx="2493" cy="653"/>
          </a:xfrm>
          <a:noFill/>
        </p:grpSpPr>
        <p:sp>
          <p:nvSpPr>
            <p:cNvPr id="14" name="AutoShape 43">
              <a:extLst>
                <a:ext uri="{FF2B5EF4-FFF2-40B4-BE49-F238E27FC236}">
                  <a16:creationId xmlns:a16="http://schemas.microsoft.com/office/drawing/2014/main" xmlns="" id="{7ED7E00A-0796-483B-8FE3-122F2DCD81A1}"/>
                </a:ext>
              </a:extLst>
            </p:cNvPr>
            <p:cNvSpPr>
              <a:spLocks noChangeArrowheads="1"/>
            </p:cNvSpPr>
            <p:nvPr/>
          </p:nvSpPr>
          <p:spPr bwMode="gray">
            <a:xfrm>
              <a:off x="1536" y="1899"/>
              <a:ext cx="2253" cy="653"/>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15" name="AutoShape 44">
              <a:extLst>
                <a:ext uri="{FF2B5EF4-FFF2-40B4-BE49-F238E27FC236}">
                  <a16:creationId xmlns:a16="http://schemas.microsoft.com/office/drawing/2014/main" xmlns="" id="{8D0D9209-0FA7-4FF5-A7F9-E1A3FF519770}"/>
                </a:ext>
              </a:extLst>
            </p:cNvPr>
            <p:cNvSpPr>
              <a:spLocks noChangeArrowheads="1"/>
            </p:cNvSpPr>
            <p:nvPr/>
          </p:nvSpPr>
          <p:spPr bwMode="gray">
            <a:xfrm>
              <a:off x="1296" y="1914"/>
              <a:ext cx="432" cy="342"/>
            </a:xfrm>
            <a:prstGeom prst="diamond">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16" name="Text Box 45">
              <a:extLst>
                <a:ext uri="{FF2B5EF4-FFF2-40B4-BE49-F238E27FC236}">
                  <a16:creationId xmlns:a16="http://schemas.microsoft.com/office/drawing/2014/main" xmlns="" id="{DE0E3740-BD53-4C48-9811-695AFB979F32}"/>
                </a:ext>
              </a:extLst>
            </p:cNvPr>
            <p:cNvSpPr txBox="1">
              <a:spLocks noChangeArrowheads="1"/>
            </p:cNvSpPr>
            <p:nvPr/>
          </p:nvSpPr>
          <p:spPr bwMode="gray">
            <a:xfrm>
              <a:off x="1720" y="1930"/>
              <a:ext cx="1944" cy="297"/>
            </a:xfrm>
            <a:prstGeom prst="rect">
              <a:avLst/>
            </a:prstGeom>
            <a:grpFill/>
            <a:ln w="9525">
              <a:noFill/>
              <a:miter lim="800000"/>
              <a:headEnd/>
              <a:tailEnd/>
            </a:ln>
          </p:spPr>
          <p:txBody>
            <a:bodyPr wrap="square">
              <a:spAutoFit/>
            </a:bodyPr>
            <a:lstStyle/>
            <a:p>
              <a:r>
                <a:rPr lang="es-EC" sz="2000" b="1" i="1" dirty="0"/>
                <a:t>Generación y sostenibilidad de empleo</a:t>
              </a:r>
            </a:p>
          </p:txBody>
        </p:sp>
        <p:sp>
          <p:nvSpPr>
            <p:cNvPr id="17" name="Text Box 46">
              <a:extLst>
                <a:ext uri="{FF2B5EF4-FFF2-40B4-BE49-F238E27FC236}">
                  <a16:creationId xmlns:a16="http://schemas.microsoft.com/office/drawing/2014/main" xmlns="" id="{8525F85C-8919-4BC3-8BA3-2279F900042A}"/>
                </a:ext>
              </a:extLst>
            </p:cNvPr>
            <p:cNvSpPr txBox="1">
              <a:spLocks noChangeArrowheads="1"/>
            </p:cNvSpPr>
            <p:nvPr/>
          </p:nvSpPr>
          <p:spPr bwMode="gray">
            <a:xfrm>
              <a:off x="1393" y="1984"/>
              <a:ext cx="206" cy="193"/>
            </a:xfrm>
            <a:prstGeom prst="rect">
              <a:avLst/>
            </a:prstGeom>
            <a:grpFill/>
            <a:ln w="9525">
              <a:noFill/>
              <a:miter lim="800000"/>
              <a:headEnd/>
              <a:tailEnd/>
            </a:ln>
          </p:spPr>
          <p:txBody>
            <a:bodyPr wrap="none">
              <a:spAutoFit/>
            </a:bodyPr>
            <a:lstStyle/>
            <a:p>
              <a:pPr algn="ctr">
                <a:defRPr/>
              </a:pPr>
              <a:r>
                <a:rPr lang="en-US" sz="2400" dirty="0"/>
                <a:t>2</a:t>
              </a:r>
            </a:p>
          </p:txBody>
        </p:sp>
      </p:grpSp>
      <p:grpSp>
        <p:nvGrpSpPr>
          <p:cNvPr id="18" name="Group 42">
            <a:extLst>
              <a:ext uri="{FF2B5EF4-FFF2-40B4-BE49-F238E27FC236}">
                <a16:creationId xmlns:a16="http://schemas.microsoft.com/office/drawing/2014/main" xmlns="" id="{33EC0E6A-2282-4711-85E6-7FCE8ADFF30A}"/>
              </a:ext>
            </a:extLst>
          </p:cNvPr>
          <p:cNvGrpSpPr>
            <a:grpSpLocks/>
          </p:cNvGrpSpPr>
          <p:nvPr/>
        </p:nvGrpSpPr>
        <p:grpSpPr bwMode="auto">
          <a:xfrm>
            <a:off x="4657440" y="2334394"/>
            <a:ext cx="7739613" cy="2639972"/>
            <a:chOff x="1536" y="1899"/>
            <a:chExt cx="3410" cy="461"/>
          </a:xfrm>
          <a:solidFill>
            <a:schemeClr val="bg1">
              <a:lumMod val="95000"/>
            </a:schemeClr>
          </a:solidFill>
        </p:grpSpPr>
        <p:sp>
          <p:nvSpPr>
            <p:cNvPr id="19" name="AutoShape 43">
              <a:extLst>
                <a:ext uri="{FF2B5EF4-FFF2-40B4-BE49-F238E27FC236}">
                  <a16:creationId xmlns:a16="http://schemas.microsoft.com/office/drawing/2014/main" xmlns="" id="{E9493788-1D73-451E-BF59-D951D091D605}"/>
                </a:ext>
              </a:extLst>
            </p:cNvPr>
            <p:cNvSpPr>
              <a:spLocks noChangeArrowheads="1"/>
            </p:cNvSpPr>
            <p:nvPr/>
          </p:nvSpPr>
          <p:spPr bwMode="gray">
            <a:xfrm>
              <a:off x="1536" y="1899"/>
              <a:ext cx="3315" cy="346"/>
            </a:xfrm>
            <a:prstGeom prst="roundRect">
              <a:avLst>
                <a:gd name="adj" fmla="val 16667"/>
              </a:avLst>
            </a:prstGeom>
            <a:grp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20" name="Text Box 45">
              <a:extLst>
                <a:ext uri="{FF2B5EF4-FFF2-40B4-BE49-F238E27FC236}">
                  <a16:creationId xmlns:a16="http://schemas.microsoft.com/office/drawing/2014/main" xmlns="" id="{6C612F53-6150-4C3D-A5DD-50A9EE6B94EE}"/>
                </a:ext>
              </a:extLst>
            </p:cNvPr>
            <p:cNvSpPr txBox="1">
              <a:spLocks noChangeArrowheads="1"/>
            </p:cNvSpPr>
            <p:nvPr/>
          </p:nvSpPr>
          <p:spPr bwMode="gray">
            <a:xfrm>
              <a:off x="1577" y="1909"/>
              <a:ext cx="3369" cy="451"/>
            </a:xfrm>
            <a:prstGeom prst="rect">
              <a:avLst/>
            </a:prstGeom>
            <a:noFill/>
            <a:ln w="9525">
              <a:noFill/>
              <a:miter lim="800000"/>
              <a:headEnd/>
              <a:tailEnd/>
            </a:ln>
          </p:spPr>
          <p:txBody>
            <a:bodyPr wrap="square">
              <a:spAutoFit/>
            </a:bodyPr>
            <a:lstStyle/>
            <a:p>
              <a:pPr marL="342900" indent="-342900">
                <a:buFont typeface="+mj-lt"/>
                <a:buAutoNum type="arabicPeriod"/>
              </a:pPr>
              <a:r>
                <a:rPr lang="es-EC" dirty="0"/>
                <a:t>Fortalecimientos de las MIPYMES – EPS y encadenamientos productivos y Desarrollo de Proveedores</a:t>
              </a:r>
            </a:p>
            <a:p>
              <a:pPr marL="342900" indent="-342900">
                <a:buFont typeface="+mj-lt"/>
                <a:buAutoNum type="arabicPeriod"/>
              </a:pPr>
              <a:r>
                <a:rPr lang="es-EC" dirty="0"/>
                <a:t>Plan de Fortalecimiento y Revalorización del capital productivo y capital humano (Formación Técnica y Tecnológica)</a:t>
              </a:r>
            </a:p>
            <a:p>
              <a:pPr marL="342900" indent="-342900">
                <a:buFont typeface="+mj-lt"/>
                <a:buAutoNum type="arabicPeriod"/>
              </a:pPr>
              <a:r>
                <a:rPr lang="es-MX" dirty="0"/>
                <a:t>Reactivación “Plan Casa y “Agrovivienda”</a:t>
              </a:r>
              <a:endParaRPr lang="es-EC" dirty="0"/>
            </a:p>
            <a:p>
              <a:pPr marL="342900" indent="-342900">
                <a:buFont typeface="+mj-lt"/>
                <a:buAutoNum type="arabicPeriod"/>
              </a:pPr>
              <a:r>
                <a:rPr lang="es-MX" dirty="0"/>
                <a:t>Modalidades de contratación adaptadas a realidad productiva</a:t>
              </a:r>
            </a:p>
            <a:p>
              <a:pPr marL="342900" indent="-342900">
                <a:buFont typeface="+mj-lt"/>
                <a:buAutoNum type="arabicPeriod"/>
              </a:pPr>
              <a:r>
                <a:rPr lang="es-MX" dirty="0"/>
                <a:t>Apoyar integración fronteriza de la región (Planes binacionales)</a:t>
              </a:r>
            </a:p>
            <a:p>
              <a:pPr marL="342900" indent="-342900">
                <a:buFont typeface="+mj-lt"/>
                <a:buAutoNum type="arabicPeriod"/>
              </a:pPr>
              <a:endParaRPr lang="es-MX" dirty="0"/>
            </a:p>
            <a:p>
              <a:pPr marL="342900" indent="-342900">
                <a:buFont typeface="+mj-lt"/>
                <a:buAutoNum type="arabicPeriod"/>
              </a:pPr>
              <a:endParaRPr lang="es-EC" dirty="0"/>
            </a:p>
          </p:txBody>
        </p:sp>
      </p:grpSp>
      <p:grpSp>
        <p:nvGrpSpPr>
          <p:cNvPr id="21" name="Group 42">
            <a:extLst>
              <a:ext uri="{FF2B5EF4-FFF2-40B4-BE49-F238E27FC236}">
                <a16:creationId xmlns:a16="http://schemas.microsoft.com/office/drawing/2014/main" xmlns="" id="{EF48DE72-17FA-4CC6-A70F-0A9061087C67}"/>
              </a:ext>
            </a:extLst>
          </p:cNvPr>
          <p:cNvGrpSpPr>
            <a:grpSpLocks/>
          </p:cNvGrpSpPr>
          <p:nvPr/>
        </p:nvGrpSpPr>
        <p:grpSpPr bwMode="auto">
          <a:xfrm>
            <a:off x="0" y="4518709"/>
            <a:ext cx="4308382" cy="2045772"/>
            <a:chOff x="1296" y="1899"/>
            <a:chExt cx="2493" cy="857"/>
          </a:xfrm>
          <a:noFill/>
        </p:grpSpPr>
        <p:sp>
          <p:nvSpPr>
            <p:cNvPr id="22" name="AutoShape 43">
              <a:extLst>
                <a:ext uri="{FF2B5EF4-FFF2-40B4-BE49-F238E27FC236}">
                  <a16:creationId xmlns:a16="http://schemas.microsoft.com/office/drawing/2014/main" xmlns="" id="{A1379111-E3AA-4F88-BF9D-00F02E51672D}"/>
                </a:ext>
              </a:extLst>
            </p:cNvPr>
            <p:cNvSpPr>
              <a:spLocks noChangeArrowheads="1"/>
            </p:cNvSpPr>
            <p:nvPr/>
          </p:nvSpPr>
          <p:spPr bwMode="gray">
            <a:xfrm>
              <a:off x="1536" y="1899"/>
              <a:ext cx="2253" cy="857"/>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23" name="AutoShape 44">
              <a:extLst>
                <a:ext uri="{FF2B5EF4-FFF2-40B4-BE49-F238E27FC236}">
                  <a16:creationId xmlns:a16="http://schemas.microsoft.com/office/drawing/2014/main" xmlns="" id="{49908B61-2842-4647-B2DC-06E81F8AE2F8}"/>
                </a:ext>
              </a:extLst>
            </p:cNvPr>
            <p:cNvSpPr>
              <a:spLocks noChangeArrowheads="1"/>
            </p:cNvSpPr>
            <p:nvPr/>
          </p:nvSpPr>
          <p:spPr bwMode="gray">
            <a:xfrm>
              <a:off x="1296" y="1914"/>
              <a:ext cx="432" cy="342"/>
            </a:xfrm>
            <a:prstGeom prst="diamond">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24" name="Text Box 45">
              <a:extLst>
                <a:ext uri="{FF2B5EF4-FFF2-40B4-BE49-F238E27FC236}">
                  <a16:creationId xmlns:a16="http://schemas.microsoft.com/office/drawing/2014/main" xmlns="" id="{2CB32801-3B91-4428-BCAA-97F81BB7DBED}"/>
                </a:ext>
              </a:extLst>
            </p:cNvPr>
            <p:cNvSpPr txBox="1">
              <a:spLocks noChangeArrowheads="1"/>
            </p:cNvSpPr>
            <p:nvPr/>
          </p:nvSpPr>
          <p:spPr bwMode="gray">
            <a:xfrm>
              <a:off x="1699" y="1930"/>
              <a:ext cx="1973" cy="425"/>
            </a:xfrm>
            <a:prstGeom prst="rect">
              <a:avLst/>
            </a:prstGeom>
            <a:grpFill/>
            <a:ln w="9525">
              <a:noFill/>
              <a:miter lim="800000"/>
              <a:headEnd/>
              <a:tailEnd/>
            </a:ln>
          </p:spPr>
          <p:txBody>
            <a:bodyPr wrap="square">
              <a:spAutoFit/>
            </a:bodyPr>
            <a:lstStyle/>
            <a:p>
              <a:r>
                <a:rPr lang="es-EC" sz="2000" b="1" i="1" dirty="0"/>
                <a:t>Fortalecimiento de la productividad y competitividad</a:t>
              </a:r>
            </a:p>
          </p:txBody>
        </p:sp>
        <p:sp>
          <p:nvSpPr>
            <p:cNvPr id="25" name="Text Box 46">
              <a:extLst>
                <a:ext uri="{FF2B5EF4-FFF2-40B4-BE49-F238E27FC236}">
                  <a16:creationId xmlns:a16="http://schemas.microsoft.com/office/drawing/2014/main" xmlns="" id="{D212CBA7-F8D9-4EBE-84F9-3865CA7B6C1D}"/>
                </a:ext>
              </a:extLst>
            </p:cNvPr>
            <p:cNvSpPr txBox="1">
              <a:spLocks noChangeArrowheads="1"/>
            </p:cNvSpPr>
            <p:nvPr/>
          </p:nvSpPr>
          <p:spPr bwMode="gray">
            <a:xfrm>
              <a:off x="1393" y="1984"/>
              <a:ext cx="206" cy="193"/>
            </a:xfrm>
            <a:prstGeom prst="rect">
              <a:avLst/>
            </a:prstGeom>
            <a:grpFill/>
            <a:ln w="9525">
              <a:noFill/>
              <a:miter lim="800000"/>
              <a:headEnd/>
              <a:tailEnd/>
            </a:ln>
          </p:spPr>
          <p:txBody>
            <a:bodyPr wrap="none">
              <a:spAutoFit/>
            </a:bodyPr>
            <a:lstStyle/>
            <a:p>
              <a:pPr algn="ctr">
                <a:defRPr/>
              </a:pPr>
              <a:r>
                <a:rPr lang="en-US" sz="2400" dirty="0"/>
                <a:t>3</a:t>
              </a:r>
            </a:p>
          </p:txBody>
        </p:sp>
      </p:grpSp>
      <p:grpSp>
        <p:nvGrpSpPr>
          <p:cNvPr id="26" name="Group 42">
            <a:extLst>
              <a:ext uri="{FF2B5EF4-FFF2-40B4-BE49-F238E27FC236}">
                <a16:creationId xmlns:a16="http://schemas.microsoft.com/office/drawing/2014/main" xmlns="" id="{6F304BBF-2D94-4DAB-8A15-94EA8F98C050}"/>
              </a:ext>
            </a:extLst>
          </p:cNvPr>
          <p:cNvGrpSpPr>
            <a:grpSpLocks/>
          </p:cNvGrpSpPr>
          <p:nvPr/>
        </p:nvGrpSpPr>
        <p:grpSpPr bwMode="auto">
          <a:xfrm>
            <a:off x="4548298" y="4446799"/>
            <a:ext cx="7632939" cy="2637503"/>
            <a:chOff x="1536" y="1899"/>
            <a:chExt cx="3363" cy="551"/>
          </a:xfrm>
          <a:solidFill>
            <a:schemeClr val="bg1">
              <a:lumMod val="95000"/>
            </a:schemeClr>
          </a:solidFill>
        </p:grpSpPr>
        <p:sp>
          <p:nvSpPr>
            <p:cNvPr id="27" name="AutoShape 43">
              <a:extLst>
                <a:ext uri="{FF2B5EF4-FFF2-40B4-BE49-F238E27FC236}">
                  <a16:creationId xmlns:a16="http://schemas.microsoft.com/office/drawing/2014/main" xmlns="" id="{6C797C6D-7C2D-4CED-9F8F-CEE2C8F87EBF}"/>
                </a:ext>
              </a:extLst>
            </p:cNvPr>
            <p:cNvSpPr>
              <a:spLocks noChangeArrowheads="1"/>
            </p:cNvSpPr>
            <p:nvPr/>
          </p:nvSpPr>
          <p:spPr bwMode="gray">
            <a:xfrm>
              <a:off x="1536" y="1899"/>
              <a:ext cx="3363" cy="487"/>
            </a:xfrm>
            <a:prstGeom prst="roundRect">
              <a:avLst>
                <a:gd name="adj" fmla="val 16667"/>
              </a:avLst>
            </a:prstGeom>
            <a:grp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28" name="Text Box 45">
              <a:extLst>
                <a:ext uri="{FF2B5EF4-FFF2-40B4-BE49-F238E27FC236}">
                  <a16:creationId xmlns:a16="http://schemas.microsoft.com/office/drawing/2014/main" xmlns="" id="{11A3B0F7-E94C-4F75-AF47-40FC8EF9641B}"/>
                </a:ext>
              </a:extLst>
            </p:cNvPr>
            <p:cNvSpPr txBox="1">
              <a:spLocks noChangeArrowheads="1"/>
            </p:cNvSpPr>
            <p:nvPr/>
          </p:nvSpPr>
          <p:spPr bwMode="gray">
            <a:xfrm>
              <a:off x="1577" y="1909"/>
              <a:ext cx="3182" cy="541"/>
            </a:xfrm>
            <a:prstGeom prst="rect">
              <a:avLst/>
            </a:prstGeom>
            <a:noFill/>
            <a:ln w="9525">
              <a:noFill/>
              <a:miter lim="800000"/>
              <a:headEnd/>
              <a:tailEnd/>
            </a:ln>
          </p:spPr>
          <p:txBody>
            <a:bodyPr wrap="square">
              <a:spAutoFit/>
            </a:bodyPr>
            <a:lstStyle/>
            <a:p>
              <a:pPr marL="342900" indent="-342900">
                <a:buFont typeface="+mj-lt"/>
                <a:buAutoNum type="arabicPeriod"/>
              </a:pPr>
              <a:r>
                <a:rPr lang="es-MX" dirty="0"/>
                <a:t>Fortalecer la infraestructura y conectividad de la zona</a:t>
              </a:r>
            </a:p>
            <a:p>
              <a:pPr marL="342900" indent="-342900">
                <a:buFont typeface="+mj-lt"/>
                <a:buAutoNum type="arabicPeriod"/>
              </a:pPr>
              <a:r>
                <a:rPr lang="es-MX" dirty="0"/>
                <a:t>Caracterización de toda la zona fronteriza como polo de desarrollo. (vocaciones productivas)</a:t>
              </a:r>
              <a:endParaRPr lang="es-EC" dirty="0"/>
            </a:p>
            <a:p>
              <a:pPr marL="342900" indent="-342900">
                <a:buFont typeface="+mj-lt"/>
                <a:buAutoNum type="arabicPeriod"/>
              </a:pPr>
              <a:r>
                <a:rPr lang="es-MX" dirty="0"/>
                <a:t>Exoneración de impuestos y aranceles para materia prima, bienes de capital e insumos intermedios, para todas las empresas.</a:t>
              </a:r>
              <a:endParaRPr lang="es-EC" dirty="0"/>
            </a:p>
            <a:p>
              <a:pPr marL="342900" indent="-342900">
                <a:buFont typeface="+mj-lt"/>
                <a:buAutoNum type="arabicPeriod"/>
              </a:pPr>
              <a:r>
                <a:rPr lang="es-EC" dirty="0"/>
                <a:t>Mejoramiento de las condiciones de financiamiento  para actividades productivas</a:t>
              </a:r>
            </a:p>
          </p:txBody>
        </p:sp>
      </p:grpSp>
      <p:sp>
        <p:nvSpPr>
          <p:cNvPr id="29" name="Marcador de número de diapositiva 28">
            <a:extLst>
              <a:ext uri="{FF2B5EF4-FFF2-40B4-BE49-F238E27FC236}">
                <a16:creationId xmlns:a16="http://schemas.microsoft.com/office/drawing/2014/main" xmlns="" id="{5E9188F0-EEEC-4370-B4DE-328CCB8082D4}"/>
              </a:ext>
            </a:extLst>
          </p:cNvPr>
          <p:cNvSpPr>
            <a:spLocks noGrp="1"/>
          </p:cNvSpPr>
          <p:nvPr>
            <p:ph type="sldNum" sz="quarter" idx="12"/>
          </p:nvPr>
        </p:nvSpPr>
        <p:spPr/>
        <p:txBody>
          <a:bodyPr/>
          <a:lstStyle/>
          <a:p>
            <a:fld id="{B50FA0FA-4C5D-4AE1-9D0D-CCB04B6D5846}" type="slidenum">
              <a:rPr lang="es-MX" smtClean="0"/>
              <a:t>29</a:t>
            </a:fld>
            <a:endParaRPr lang="es-MX"/>
          </a:p>
        </p:txBody>
      </p:sp>
      <p:grpSp>
        <p:nvGrpSpPr>
          <p:cNvPr id="30" name="16 Grupo">
            <a:extLst>
              <a:ext uri="{FF2B5EF4-FFF2-40B4-BE49-F238E27FC236}">
                <a16:creationId xmlns:a16="http://schemas.microsoft.com/office/drawing/2014/main" xmlns="" id="{CB1513FE-EBBD-41CB-9CA5-8506AA46B988}"/>
              </a:ext>
            </a:extLst>
          </p:cNvPr>
          <p:cNvGrpSpPr/>
          <p:nvPr/>
        </p:nvGrpSpPr>
        <p:grpSpPr>
          <a:xfrm>
            <a:off x="0" y="0"/>
            <a:ext cx="12161520" cy="731520"/>
            <a:chOff x="0" y="0"/>
            <a:chExt cx="17757741" cy="1588560"/>
          </a:xfrm>
        </p:grpSpPr>
        <p:pic>
          <p:nvPicPr>
            <p:cNvPr id="31" name="Picture 2" descr="Resultado de imagen para ecuador y sus regiones">
              <a:extLst>
                <a:ext uri="{FF2B5EF4-FFF2-40B4-BE49-F238E27FC236}">
                  <a16:creationId xmlns:a16="http://schemas.microsoft.com/office/drawing/2014/main" xmlns="" id="{F0B92455-D6AB-453D-A074-B577B89B0291}"/>
                </a:ext>
              </a:extLst>
            </p:cNvPr>
            <p:cNvPicPr>
              <a:picLocks noChangeAspect="1" noChangeArrowheads="1"/>
            </p:cNvPicPr>
            <p:nvPr/>
          </p:nvPicPr>
          <p:blipFill>
            <a:blip r:embed="rId2"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32" name="Picture 3" descr="Imagen relacionada">
              <a:extLst>
                <a:ext uri="{FF2B5EF4-FFF2-40B4-BE49-F238E27FC236}">
                  <a16:creationId xmlns:a16="http://schemas.microsoft.com/office/drawing/2014/main" xmlns="" id="{472DD78D-7720-4E31-80EB-661B70A380E6}"/>
                </a:ext>
              </a:extLst>
            </p:cNvPr>
            <p:cNvPicPr>
              <a:picLocks noChangeAspect="1" noChangeArrowheads="1"/>
            </p:cNvPicPr>
            <p:nvPr/>
          </p:nvPicPr>
          <p:blipFill>
            <a:blip r:embed="rId3"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33" name="Picture 4">
              <a:extLst>
                <a:ext uri="{FF2B5EF4-FFF2-40B4-BE49-F238E27FC236}">
                  <a16:creationId xmlns:a16="http://schemas.microsoft.com/office/drawing/2014/main" xmlns="" id="{FD9687A9-FAA3-4C26-93DF-59959D7685F6}"/>
                </a:ext>
              </a:extLst>
            </p:cNvPr>
            <p:cNvPicPr>
              <a:picLocks noChangeAspect="1" noChangeArrowheads="1"/>
            </p:cNvPicPr>
            <p:nvPr/>
          </p:nvPicPr>
          <p:blipFill>
            <a:blip r:embed="rId4"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34" name="Picture 5" descr="Resultado de imagen para ecuador y sus regiones">
              <a:extLst>
                <a:ext uri="{FF2B5EF4-FFF2-40B4-BE49-F238E27FC236}">
                  <a16:creationId xmlns:a16="http://schemas.microsoft.com/office/drawing/2014/main" xmlns="" id="{2291E2C1-6E8C-4398-8CE5-05E47F571424}"/>
                </a:ext>
              </a:extLst>
            </p:cNvPr>
            <p:cNvPicPr>
              <a:picLocks noChangeAspect="1" noChangeArrowheads="1"/>
            </p:cNvPicPr>
            <p:nvPr/>
          </p:nvPicPr>
          <p:blipFill>
            <a:blip r:embed="rId5"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35" name="Picture 6" descr="Resultado de imagen para sierra ecuador">
              <a:extLst>
                <a:ext uri="{FF2B5EF4-FFF2-40B4-BE49-F238E27FC236}">
                  <a16:creationId xmlns:a16="http://schemas.microsoft.com/office/drawing/2014/main" xmlns="" id="{8098DF2B-99A7-49A1-98C0-2A62A2A3BAF1}"/>
                </a:ext>
              </a:extLst>
            </p:cNvPr>
            <p:cNvPicPr>
              <a:picLocks noChangeAspect="1" noChangeArrowheads="1"/>
            </p:cNvPicPr>
            <p:nvPr/>
          </p:nvPicPr>
          <p:blipFill>
            <a:blip r:embed="rId6"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36" name="Picture 7" descr="Resultado de imagen para mitad del mundo">
              <a:extLst>
                <a:ext uri="{FF2B5EF4-FFF2-40B4-BE49-F238E27FC236}">
                  <a16:creationId xmlns:a16="http://schemas.microsoft.com/office/drawing/2014/main" xmlns="" id="{910D8673-D5CC-4635-BE33-28189F035908}"/>
                </a:ext>
              </a:extLst>
            </p:cNvPr>
            <p:cNvPicPr>
              <a:picLocks noChangeAspect="1" noChangeArrowheads="1"/>
            </p:cNvPicPr>
            <p:nvPr/>
          </p:nvPicPr>
          <p:blipFill>
            <a:blip r:embed="rId7"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37" name="Picture 8" descr="Resultado de imagen para oriente ecuatoriano">
              <a:extLst>
                <a:ext uri="{FF2B5EF4-FFF2-40B4-BE49-F238E27FC236}">
                  <a16:creationId xmlns:a16="http://schemas.microsoft.com/office/drawing/2014/main" xmlns="" id="{CE0B65B7-403C-43C7-9FF8-6BD1065DF57E}"/>
                </a:ext>
              </a:extLst>
            </p:cNvPr>
            <p:cNvPicPr>
              <a:picLocks noChangeAspect="1" noChangeArrowheads="1"/>
            </p:cNvPicPr>
            <p:nvPr/>
          </p:nvPicPr>
          <p:blipFill>
            <a:blip r:embed="rId8"/>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38" name="Picture 9" descr="Resultado de imagen para oriente ecuatoriano">
              <a:extLst>
                <a:ext uri="{FF2B5EF4-FFF2-40B4-BE49-F238E27FC236}">
                  <a16:creationId xmlns:a16="http://schemas.microsoft.com/office/drawing/2014/main" xmlns="" id="{87ED64BE-8BD6-4927-BBEF-6CAA4F689017}"/>
                </a:ext>
              </a:extLst>
            </p:cNvPr>
            <p:cNvPicPr>
              <a:picLocks noChangeAspect="1" noChangeArrowheads="1"/>
            </p:cNvPicPr>
            <p:nvPr/>
          </p:nvPicPr>
          <p:blipFill>
            <a:blip r:embed="rId9"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781389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6F4A39-9D08-4503-89CD-5B5DDFE3F268}"/>
              </a:ext>
            </a:extLst>
          </p:cNvPr>
          <p:cNvSpPr>
            <a:spLocks noGrp="1"/>
          </p:cNvSpPr>
          <p:nvPr>
            <p:ph type="title"/>
          </p:nvPr>
        </p:nvSpPr>
        <p:spPr>
          <a:xfrm>
            <a:off x="0" y="881807"/>
            <a:ext cx="12192000" cy="815502"/>
          </a:xfrm>
        </p:spPr>
        <p:txBody>
          <a:bodyPr>
            <a:normAutofit/>
          </a:bodyPr>
          <a:lstStyle/>
          <a:p>
            <a:r>
              <a:rPr lang="es-ES_tradnl" sz="4000" b="1" dirty="0">
                <a:solidFill>
                  <a:schemeClr val="accent1">
                    <a:lumMod val="50000"/>
                  </a:schemeClr>
                </a:solidFill>
                <a:latin typeface="Calibri" pitchFamily="34" charset="0"/>
                <a:cs typeface="Arial Hebrew" charset="-79"/>
              </a:rPr>
              <a:t>LOGROS DE LA POLÍTICA DE COMERCIO EXTERIOR</a:t>
            </a:r>
            <a:endParaRPr lang="es-MX" sz="4000" dirty="0"/>
          </a:p>
        </p:txBody>
      </p:sp>
      <p:sp>
        <p:nvSpPr>
          <p:cNvPr id="5" name="CuadroTexto 4">
            <a:extLst>
              <a:ext uri="{FF2B5EF4-FFF2-40B4-BE49-F238E27FC236}">
                <a16:creationId xmlns:a16="http://schemas.microsoft.com/office/drawing/2014/main" xmlns="" id="{5104129A-97EA-45C3-85CC-A5EFC14F71E7}"/>
              </a:ext>
            </a:extLst>
          </p:cNvPr>
          <p:cNvSpPr txBox="1">
            <a:spLocks noChangeArrowheads="1"/>
          </p:cNvSpPr>
          <p:nvPr/>
        </p:nvSpPr>
        <p:spPr bwMode="auto">
          <a:xfrm>
            <a:off x="70717" y="1717715"/>
            <a:ext cx="12048331"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342900" indent="-342900" algn="just">
              <a:buFont typeface="Wingdings" panose="05000000000000000000" pitchFamily="2" charset="2"/>
              <a:buChar char="ü"/>
            </a:pPr>
            <a:r>
              <a:rPr lang="es-ES_tradnl" altLang="en-US" sz="2400" dirty="0">
                <a:latin typeface="+mn-lt"/>
                <a:ea typeface="Helvetica Neue Light"/>
                <a:cs typeface="Helvetica Neue Light"/>
              </a:rPr>
              <a:t> Ecuador se inserta en el mundo mediante la firma de Acuerdos Comerciales:</a:t>
            </a:r>
          </a:p>
          <a:p>
            <a:pPr marL="342900" indent="-342900" algn="just">
              <a:buFont typeface="Wingdings" panose="05000000000000000000" pitchFamily="2" charset="2"/>
              <a:buChar char="ü"/>
            </a:pPr>
            <a:endParaRPr lang="es-ES_tradnl" altLang="en-US" sz="2400" dirty="0">
              <a:latin typeface="+mn-lt"/>
              <a:ea typeface="Helvetica Neue Light"/>
              <a:cs typeface="Helvetica Neue Light"/>
            </a:endParaRPr>
          </a:p>
          <a:p>
            <a:pPr marL="3771900" lvl="7" indent="-342900" algn="just">
              <a:buFont typeface="Wingdings" panose="05000000000000000000" pitchFamily="2" charset="2"/>
              <a:buChar char="ü"/>
            </a:pPr>
            <a:r>
              <a:rPr lang="es-ES_tradnl" altLang="en-US" sz="2400" dirty="0">
                <a:latin typeface="+mn-lt"/>
                <a:ea typeface="Helvetica Neue Light"/>
                <a:cs typeface="Helvetica Neue Light"/>
              </a:rPr>
              <a:t>Firma de acuerdo </a:t>
            </a:r>
            <a:r>
              <a:rPr lang="es-ES_tradnl" altLang="en-US" sz="2400" dirty="0" err="1">
                <a:latin typeface="+mn-lt"/>
                <a:ea typeface="Helvetica Neue Light"/>
                <a:cs typeface="Helvetica Neue Light"/>
              </a:rPr>
              <a:t>Multipartes</a:t>
            </a:r>
            <a:r>
              <a:rPr lang="es-ES_tradnl" altLang="en-US" sz="2400" dirty="0">
                <a:latin typeface="+mn-lt"/>
                <a:ea typeface="Helvetica Neue Light"/>
                <a:cs typeface="Helvetica Neue Light"/>
              </a:rPr>
              <a:t> en Ecuador y la Unión Europea </a:t>
            </a:r>
          </a:p>
          <a:p>
            <a:pPr marL="3771900" lvl="7" indent="-342900" algn="just">
              <a:buFont typeface="Wingdings" panose="05000000000000000000" pitchFamily="2" charset="2"/>
              <a:buChar char="ü"/>
            </a:pPr>
            <a:r>
              <a:rPr lang="en-US" altLang="en-US" sz="2400" dirty="0" err="1">
                <a:ea typeface="Helvetica Neue Light"/>
                <a:cs typeface="Helvetica Neue Light"/>
              </a:rPr>
              <a:t>Firma</a:t>
            </a:r>
            <a:r>
              <a:rPr lang="en-US" altLang="en-US" sz="2400" dirty="0">
                <a:ea typeface="Helvetica Neue Light"/>
                <a:cs typeface="Helvetica Neue Light"/>
              </a:rPr>
              <a:t> de </a:t>
            </a:r>
            <a:r>
              <a:rPr lang="en-US" altLang="en-US" sz="2400" dirty="0" err="1">
                <a:ea typeface="Helvetica Neue Light"/>
                <a:cs typeface="Helvetica Neue Light"/>
              </a:rPr>
              <a:t>acuerdos</a:t>
            </a:r>
            <a:r>
              <a:rPr lang="en-US" altLang="en-US" sz="2400" dirty="0">
                <a:ea typeface="Helvetica Neue Light"/>
                <a:cs typeface="Helvetica Neue Light"/>
              </a:rPr>
              <a:t> </a:t>
            </a:r>
            <a:r>
              <a:rPr lang="en-US" altLang="en-US" sz="2400" dirty="0" err="1">
                <a:ea typeface="Helvetica Neue Light"/>
                <a:cs typeface="Helvetica Neue Light"/>
              </a:rPr>
              <a:t>comerciales</a:t>
            </a:r>
            <a:r>
              <a:rPr lang="en-US" altLang="en-US" sz="2400" dirty="0">
                <a:ea typeface="Helvetica Neue Light"/>
                <a:cs typeface="Helvetica Neue Light"/>
              </a:rPr>
              <a:t> con Nicaragua y El Salvador</a:t>
            </a:r>
          </a:p>
          <a:p>
            <a:pPr marL="3771900" lvl="7" indent="-342900" algn="just">
              <a:buFont typeface="Wingdings" panose="05000000000000000000" pitchFamily="2" charset="2"/>
              <a:buChar char="ü"/>
            </a:pPr>
            <a:r>
              <a:rPr lang="en-US" altLang="en-US" sz="2400" dirty="0">
                <a:ea typeface="Helvetica Neue Light"/>
                <a:cs typeface="Helvetica Neue Light"/>
              </a:rPr>
              <a:t>Firma de </a:t>
            </a:r>
            <a:r>
              <a:rPr lang="en-US" altLang="en-US" sz="2400" dirty="0" err="1">
                <a:ea typeface="Helvetica Neue Light"/>
                <a:cs typeface="Helvetica Neue Light"/>
              </a:rPr>
              <a:t>acuerdos</a:t>
            </a:r>
            <a:r>
              <a:rPr lang="en-US" altLang="en-US" sz="2400" dirty="0">
                <a:ea typeface="Helvetica Neue Light"/>
                <a:cs typeface="Helvetica Neue Light"/>
              </a:rPr>
              <a:t> de </a:t>
            </a:r>
            <a:r>
              <a:rPr lang="en-US" altLang="en-US" sz="2400" dirty="0" err="1">
                <a:ea typeface="Helvetica Neue Light"/>
                <a:cs typeface="Helvetica Neue Light"/>
              </a:rPr>
              <a:t>cooperación</a:t>
            </a:r>
            <a:r>
              <a:rPr lang="en-US" altLang="en-US" sz="2400" dirty="0">
                <a:ea typeface="Helvetica Neue Light"/>
                <a:cs typeface="Helvetica Neue Light"/>
              </a:rPr>
              <a:t> en </a:t>
            </a:r>
            <a:r>
              <a:rPr lang="en-US" altLang="en-US" sz="2400" dirty="0" err="1">
                <a:ea typeface="Helvetica Neue Light"/>
                <a:cs typeface="Helvetica Neue Light"/>
              </a:rPr>
              <a:t>materia</a:t>
            </a:r>
            <a:r>
              <a:rPr lang="en-US" altLang="en-US" sz="2400" dirty="0">
                <a:ea typeface="Helvetica Neue Light"/>
                <a:cs typeface="Helvetica Neue Light"/>
              </a:rPr>
              <a:t> de </a:t>
            </a:r>
            <a:r>
              <a:rPr lang="en-US" altLang="en-US" sz="2400" dirty="0" err="1">
                <a:ea typeface="Helvetica Neue Light"/>
                <a:cs typeface="Helvetica Neue Light"/>
              </a:rPr>
              <a:t>origen</a:t>
            </a:r>
            <a:r>
              <a:rPr lang="en-US" altLang="en-US" sz="2400" dirty="0">
                <a:ea typeface="Helvetica Neue Light"/>
                <a:cs typeface="Helvetica Neue Light"/>
              </a:rPr>
              <a:t> con Costa Rica y Honduras</a:t>
            </a:r>
          </a:p>
          <a:p>
            <a:pPr marL="3771900" lvl="7" indent="-342900" algn="just">
              <a:buFont typeface="Wingdings" panose="05000000000000000000" pitchFamily="2" charset="2"/>
              <a:buChar char="ü"/>
            </a:pPr>
            <a:r>
              <a:rPr lang="es-ES_tradnl" altLang="en-US" sz="2400" dirty="0">
                <a:ea typeface="Helvetica Neue Light"/>
                <a:cs typeface="Helvetica Neue Light"/>
              </a:rPr>
              <a:t>Renovación con los Estados Unidos del Sistema Generalizado de Preferencias (SGP) hasta el 2020 </a:t>
            </a:r>
          </a:p>
          <a:p>
            <a:pPr marL="3771900" lvl="7" indent="-342900" algn="just">
              <a:buFont typeface="Wingdings" panose="05000000000000000000" pitchFamily="2" charset="2"/>
              <a:buChar char="ü"/>
            </a:pPr>
            <a:r>
              <a:rPr lang="es-ES_tradnl" altLang="en-US" sz="2400" dirty="0"/>
              <a:t>Firma de acuerdo de Asociación Económico Inclusivo con EFTA (</a:t>
            </a:r>
            <a:r>
              <a:rPr lang="en-US" sz="2400" dirty="0" err="1"/>
              <a:t>Suiza</a:t>
            </a:r>
            <a:r>
              <a:rPr lang="en-US" sz="2400" dirty="0"/>
              <a:t>, </a:t>
            </a:r>
            <a:r>
              <a:rPr lang="en-US" sz="2400" dirty="0" err="1"/>
              <a:t>Noruega</a:t>
            </a:r>
            <a:r>
              <a:rPr lang="en-US" sz="2400" dirty="0"/>
              <a:t>, </a:t>
            </a:r>
            <a:r>
              <a:rPr lang="en-US" sz="2400" dirty="0" err="1"/>
              <a:t>Islandia</a:t>
            </a:r>
            <a:r>
              <a:rPr lang="en-US" sz="2400" dirty="0"/>
              <a:t> y Liechtenstein) </a:t>
            </a:r>
            <a:r>
              <a:rPr lang="es-ES_tradnl" altLang="en-US" sz="2400" dirty="0"/>
              <a:t>en Finlandia </a:t>
            </a:r>
            <a:endParaRPr lang="es-ES_tradnl" altLang="en-US" sz="2400" dirty="0">
              <a:ea typeface="Helvetica Neue Light"/>
              <a:cs typeface="Helvetica Neue Light"/>
            </a:endParaRPr>
          </a:p>
          <a:p>
            <a:pPr marL="3771900" lvl="7" indent="-342900" algn="just">
              <a:buFont typeface="Wingdings" panose="05000000000000000000" pitchFamily="2" charset="2"/>
              <a:buChar char="ü"/>
            </a:pPr>
            <a:r>
              <a:rPr lang="en-US" altLang="en-US" sz="2400" dirty="0" err="1">
                <a:ea typeface="Helvetica Neue Light"/>
                <a:cs typeface="Helvetica Neue Light"/>
              </a:rPr>
              <a:t>Decreto</a:t>
            </a:r>
            <a:r>
              <a:rPr lang="en-US" altLang="en-US" sz="2400" dirty="0">
                <a:ea typeface="Helvetica Neue Light"/>
                <a:cs typeface="Helvetica Neue Light"/>
              </a:rPr>
              <a:t> de “</a:t>
            </a:r>
            <a:r>
              <a:rPr lang="en-US" altLang="en-US" sz="2400" dirty="0" err="1">
                <a:ea typeface="Helvetica Neue Light"/>
                <a:cs typeface="Helvetica Neue Light"/>
              </a:rPr>
              <a:t>Cielos</a:t>
            </a:r>
            <a:r>
              <a:rPr lang="en-US" altLang="en-US" sz="2400" dirty="0">
                <a:ea typeface="Helvetica Neue Light"/>
                <a:cs typeface="Helvetica Neue Light"/>
              </a:rPr>
              <a:t> </a:t>
            </a:r>
            <a:r>
              <a:rPr lang="en-US" altLang="en-US" sz="2400" dirty="0" err="1">
                <a:ea typeface="Helvetica Neue Light"/>
                <a:cs typeface="Helvetica Neue Light"/>
              </a:rPr>
              <a:t>abiertos</a:t>
            </a:r>
            <a:r>
              <a:rPr lang="en-US" altLang="en-US" sz="2400" dirty="0">
                <a:ea typeface="Helvetica Neue Light"/>
                <a:cs typeface="Helvetica Neue Light"/>
              </a:rPr>
              <a:t>” para </a:t>
            </a:r>
            <a:r>
              <a:rPr lang="en-US" altLang="en-US" sz="2400" dirty="0" err="1">
                <a:ea typeface="Helvetica Neue Light"/>
                <a:cs typeface="Helvetica Neue Light"/>
              </a:rPr>
              <a:t>facilitar</a:t>
            </a:r>
            <a:r>
              <a:rPr lang="en-US" altLang="en-US" sz="2400" dirty="0">
                <a:ea typeface="Helvetica Neue Light"/>
                <a:cs typeface="Helvetica Neue Light"/>
              </a:rPr>
              <a:t> </a:t>
            </a:r>
            <a:r>
              <a:rPr lang="en-US" altLang="en-US" sz="2400" dirty="0" err="1">
                <a:ea typeface="Helvetica Neue Light"/>
                <a:cs typeface="Helvetica Neue Light"/>
              </a:rPr>
              <a:t>inversiones</a:t>
            </a:r>
            <a:r>
              <a:rPr lang="en-US" altLang="en-US" sz="2400" dirty="0">
                <a:ea typeface="Helvetica Neue Light"/>
                <a:cs typeface="Helvetica Neue Light"/>
              </a:rPr>
              <a:t> y </a:t>
            </a:r>
            <a:r>
              <a:rPr lang="en-US" altLang="en-US" sz="2400" dirty="0" err="1">
                <a:ea typeface="Helvetica Neue Light"/>
                <a:cs typeface="Helvetica Neue Light"/>
              </a:rPr>
              <a:t>reducción</a:t>
            </a:r>
            <a:r>
              <a:rPr lang="en-US" altLang="en-US" sz="2400" dirty="0">
                <a:ea typeface="Helvetica Neue Light"/>
                <a:cs typeface="Helvetica Neue Light"/>
              </a:rPr>
              <a:t> de </a:t>
            </a:r>
            <a:r>
              <a:rPr lang="en-US" altLang="en-US" sz="2400" dirty="0" err="1">
                <a:ea typeface="Helvetica Neue Light"/>
                <a:cs typeface="Helvetica Neue Light"/>
              </a:rPr>
              <a:t>costo</a:t>
            </a:r>
            <a:r>
              <a:rPr lang="en-US" altLang="en-US" sz="2400" dirty="0">
                <a:ea typeface="Helvetica Neue Light"/>
                <a:cs typeface="Helvetica Neue Light"/>
              </a:rPr>
              <a:t> de </a:t>
            </a:r>
            <a:r>
              <a:rPr lang="en-US" altLang="en-US" sz="2400" dirty="0" err="1">
                <a:ea typeface="Helvetica Neue Light"/>
                <a:cs typeface="Helvetica Neue Light"/>
              </a:rPr>
              <a:t>exportaciones</a:t>
            </a:r>
            <a:r>
              <a:rPr lang="en-US" altLang="en-US" sz="2400" dirty="0">
                <a:ea typeface="Helvetica Neue Light"/>
                <a:cs typeface="Helvetica Neue Light"/>
              </a:rPr>
              <a:t>. </a:t>
            </a:r>
          </a:p>
          <a:p>
            <a:pPr marL="3771900" lvl="7" indent="-342900" algn="just">
              <a:buFont typeface="Wingdings" panose="05000000000000000000" pitchFamily="2" charset="2"/>
              <a:buChar char="ü"/>
            </a:pPr>
            <a:r>
              <a:rPr lang="en-US" altLang="en-US" sz="2400" dirty="0" err="1">
                <a:ea typeface="Helvetica Neue Light"/>
                <a:cs typeface="Helvetica Neue Light"/>
              </a:rPr>
              <a:t>Banano</a:t>
            </a:r>
            <a:r>
              <a:rPr lang="en-US" altLang="en-US" sz="2400" dirty="0">
                <a:ea typeface="Helvetica Neue Light"/>
                <a:cs typeface="Helvetica Neue Light"/>
              </a:rPr>
              <a:t> y </a:t>
            </a:r>
            <a:r>
              <a:rPr lang="en-US" altLang="en-US" sz="2400" dirty="0" err="1">
                <a:ea typeface="Helvetica Neue Light"/>
                <a:cs typeface="Helvetica Neue Light"/>
              </a:rPr>
              <a:t>camarón</a:t>
            </a:r>
            <a:r>
              <a:rPr lang="en-US" altLang="en-US" sz="2400" dirty="0">
                <a:ea typeface="Helvetica Neue Light"/>
                <a:cs typeface="Helvetica Neue Light"/>
              </a:rPr>
              <a:t> </a:t>
            </a:r>
            <a:r>
              <a:rPr lang="en-US" altLang="en-US" sz="2400" dirty="0" err="1">
                <a:ea typeface="Helvetica Neue Light"/>
                <a:cs typeface="Helvetica Neue Light"/>
              </a:rPr>
              <a:t>pueden</a:t>
            </a:r>
            <a:r>
              <a:rPr lang="en-US" altLang="en-US" sz="2400" dirty="0">
                <a:ea typeface="Helvetica Neue Light"/>
                <a:cs typeface="Helvetica Neue Light"/>
              </a:rPr>
              <a:t> </a:t>
            </a:r>
            <a:r>
              <a:rPr lang="en-US" altLang="en-US" sz="2400" dirty="0" err="1">
                <a:ea typeface="Helvetica Neue Light"/>
                <a:cs typeface="Helvetica Neue Light"/>
              </a:rPr>
              <a:t>ingresar</a:t>
            </a:r>
            <a:r>
              <a:rPr lang="en-US" altLang="en-US" sz="2400" dirty="0">
                <a:ea typeface="Helvetica Neue Light"/>
                <a:cs typeface="Helvetica Neue Light"/>
              </a:rPr>
              <a:t> a </a:t>
            </a:r>
            <a:r>
              <a:rPr lang="en-US" altLang="en-US" sz="2400" dirty="0" err="1">
                <a:ea typeface="Helvetica Neue Light"/>
                <a:cs typeface="Helvetica Neue Light"/>
              </a:rPr>
              <a:t>territorio</a:t>
            </a:r>
            <a:r>
              <a:rPr lang="en-US" altLang="en-US" sz="2400" dirty="0">
                <a:ea typeface="Helvetica Neue Light"/>
                <a:cs typeface="Helvetica Neue Light"/>
              </a:rPr>
              <a:t> </a:t>
            </a:r>
            <a:r>
              <a:rPr lang="en-US" altLang="en-US" sz="2400" dirty="0" err="1">
                <a:ea typeface="Helvetica Neue Light"/>
                <a:cs typeface="Helvetica Neue Light"/>
              </a:rPr>
              <a:t>brasileño</a:t>
            </a:r>
            <a:r>
              <a:rPr lang="en-US" altLang="en-US" sz="2400" dirty="0">
                <a:ea typeface="Helvetica Neue Light"/>
                <a:cs typeface="Helvetica Neue Light"/>
              </a:rPr>
              <a:t> </a:t>
            </a:r>
          </a:p>
          <a:p>
            <a:pPr marL="3771900" lvl="7" indent="-342900" algn="just">
              <a:buFont typeface="Wingdings" panose="05000000000000000000" pitchFamily="2" charset="2"/>
              <a:buChar char="ü"/>
            </a:pPr>
            <a:endParaRPr lang="en-US" altLang="en-US" sz="2400" dirty="0">
              <a:ea typeface="Helvetica Neue Light"/>
              <a:cs typeface="Helvetica Neue Light"/>
            </a:endParaRPr>
          </a:p>
          <a:p>
            <a:pPr lvl="7" indent="0" algn="just"/>
            <a:endParaRPr lang="en-US" altLang="en-US" sz="2400" dirty="0">
              <a:ea typeface="Helvetica Neue Light"/>
              <a:cs typeface="Helvetica Neue Light"/>
            </a:endParaRPr>
          </a:p>
          <a:p>
            <a:pPr marL="3771900" lvl="7" indent="-342900" algn="just">
              <a:buFont typeface="Wingdings" panose="05000000000000000000" pitchFamily="2" charset="2"/>
              <a:buChar char="q"/>
            </a:pPr>
            <a:endParaRPr lang="es-ES_tradnl" altLang="en-US" sz="2400" dirty="0">
              <a:latin typeface="+mn-lt"/>
              <a:ea typeface="Helvetica Neue Light"/>
              <a:cs typeface="Helvetica Neue Light"/>
            </a:endParaRPr>
          </a:p>
          <a:p>
            <a:pPr lvl="1" indent="0" algn="just"/>
            <a:r>
              <a:rPr lang="es-ES_tradnl" altLang="en-US" sz="2400" dirty="0">
                <a:latin typeface="+mn-lt"/>
                <a:ea typeface="Helvetica Neue Light"/>
                <a:cs typeface="Helvetica Neue Light"/>
              </a:rPr>
              <a:t>		</a:t>
            </a:r>
          </a:p>
        </p:txBody>
      </p:sp>
      <p:pic>
        <p:nvPicPr>
          <p:cNvPr id="8" name="Imagen 7">
            <a:extLst>
              <a:ext uri="{FF2B5EF4-FFF2-40B4-BE49-F238E27FC236}">
                <a16:creationId xmlns:a16="http://schemas.microsoft.com/office/drawing/2014/main" xmlns="" id="{ABE01912-9A57-454F-9222-6923DCCD8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04" y="4458096"/>
            <a:ext cx="1554480" cy="1110346"/>
          </a:xfrm>
          <a:prstGeom prst="rect">
            <a:avLst/>
          </a:prstGeom>
        </p:spPr>
      </p:pic>
      <p:sp>
        <p:nvSpPr>
          <p:cNvPr id="9" name="CuadroTexto 8">
            <a:extLst>
              <a:ext uri="{FF2B5EF4-FFF2-40B4-BE49-F238E27FC236}">
                <a16:creationId xmlns:a16="http://schemas.microsoft.com/office/drawing/2014/main" xmlns="" id="{9F022222-6A10-41F9-8B40-312CE6FCDCF3}"/>
              </a:ext>
            </a:extLst>
          </p:cNvPr>
          <p:cNvSpPr txBox="1"/>
          <p:nvPr/>
        </p:nvSpPr>
        <p:spPr>
          <a:xfrm>
            <a:off x="-13647" y="6551327"/>
            <a:ext cx="5104263" cy="261610"/>
          </a:xfrm>
          <a:prstGeom prst="rect">
            <a:avLst/>
          </a:prstGeom>
          <a:noFill/>
        </p:spPr>
        <p:txBody>
          <a:bodyPr wrap="square" rtlCol="0">
            <a:spAutoFit/>
          </a:bodyPr>
          <a:lstStyle/>
          <a:p>
            <a:r>
              <a:rPr lang="es-MX" sz="1050" dirty="0"/>
              <a:t>Fuente: Ministerio de Comercio Exterior del Ecuador </a:t>
            </a:r>
          </a:p>
        </p:txBody>
      </p:sp>
      <p:sp>
        <p:nvSpPr>
          <p:cNvPr id="10" name="Marcador de número de diapositiva 9">
            <a:extLst>
              <a:ext uri="{FF2B5EF4-FFF2-40B4-BE49-F238E27FC236}">
                <a16:creationId xmlns:a16="http://schemas.microsoft.com/office/drawing/2014/main" xmlns="" id="{F25ECA88-EFEF-46CA-A70C-52B3E056B5DC}"/>
              </a:ext>
            </a:extLst>
          </p:cNvPr>
          <p:cNvSpPr>
            <a:spLocks noGrp="1"/>
          </p:cNvSpPr>
          <p:nvPr>
            <p:ph type="sldNum" sz="quarter" idx="12"/>
          </p:nvPr>
        </p:nvSpPr>
        <p:spPr/>
        <p:txBody>
          <a:bodyPr/>
          <a:lstStyle/>
          <a:p>
            <a:fld id="{B50FA0FA-4C5D-4AE1-9D0D-CCB04B6D5846}" type="slidenum">
              <a:rPr lang="es-MX" smtClean="0"/>
              <a:t>3</a:t>
            </a:fld>
            <a:endParaRPr lang="es-MX"/>
          </a:p>
        </p:txBody>
      </p:sp>
      <p:pic>
        <p:nvPicPr>
          <p:cNvPr id="11" name="Imagen 10">
            <a:extLst>
              <a:ext uri="{FF2B5EF4-FFF2-40B4-BE49-F238E27FC236}">
                <a16:creationId xmlns:a16="http://schemas.microsoft.com/office/drawing/2014/main" xmlns="" id="{EFCF0816-8187-4F10-822C-43177BFE6D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516" y="2778461"/>
            <a:ext cx="2087221" cy="1174062"/>
          </a:xfrm>
          <a:prstGeom prst="rect">
            <a:avLst/>
          </a:prstGeom>
        </p:spPr>
      </p:pic>
      <p:grpSp>
        <p:nvGrpSpPr>
          <p:cNvPr id="22" name="16 Grupo">
            <a:extLst>
              <a:ext uri="{FF2B5EF4-FFF2-40B4-BE49-F238E27FC236}">
                <a16:creationId xmlns:a16="http://schemas.microsoft.com/office/drawing/2014/main" xmlns="" id="{04EE228F-9004-4E39-85C5-873EC7BE08C2}"/>
              </a:ext>
            </a:extLst>
          </p:cNvPr>
          <p:cNvGrpSpPr/>
          <p:nvPr/>
        </p:nvGrpSpPr>
        <p:grpSpPr>
          <a:xfrm>
            <a:off x="0" y="0"/>
            <a:ext cx="12161520" cy="731520"/>
            <a:chOff x="0" y="0"/>
            <a:chExt cx="17757741" cy="1588560"/>
          </a:xfrm>
        </p:grpSpPr>
        <p:pic>
          <p:nvPicPr>
            <p:cNvPr id="23" name="Picture 2" descr="Resultado de imagen para ecuador y sus regiones">
              <a:extLst>
                <a:ext uri="{FF2B5EF4-FFF2-40B4-BE49-F238E27FC236}">
                  <a16:creationId xmlns:a16="http://schemas.microsoft.com/office/drawing/2014/main" xmlns="" id="{12A52920-189E-4DB9-8787-97143AD3BE96}"/>
                </a:ext>
              </a:extLst>
            </p:cNvPr>
            <p:cNvPicPr>
              <a:picLocks noChangeAspect="1" noChangeArrowheads="1"/>
            </p:cNvPicPr>
            <p:nvPr/>
          </p:nvPicPr>
          <p:blipFill>
            <a:blip r:embed="rId4"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24" name="Picture 3" descr="Imagen relacionada">
              <a:extLst>
                <a:ext uri="{FF2B5EF4-FFF2-40B4-BE49-F238E27FC236}">
                  <a16:creationId xmlns:a16="http://schemas.microsoft.com/office/drawing/2014/main" xmlns="" id="{59F8B2CA-F1CE-442A-9044-571E215184FA}"/>
                </a:ext>
              </a:extLst>
            </p:cNvPr>
            <p:cNvPicPr>
              <a:picLocks noChangeAspect="1" noChangeArrowheads="1"/>
            </p:cNvPicPr>
            <p:nvPr/>
          </p:nvPicPr>
          <p:blipFill>
            <a:blip r:embed="rId5"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25" name="Picture 4">
              <a:extLst>
                <a:ext uri="{FF2B5EF4-FFF2-40B4-BE49-F238E27FC236}">
                  <a16:creationId xmlns:a16="http://schemas.microsoft.com/office/drawing/2014/main" xmlns="" id="{2C4B29B2-B529-4D6F-9F43-0D2B85C911D9}"/>
                </a:ext>
              </a:extLst>
            </p:cNvPr>
            <p:cNvPicPr>
              <a:picLocks noChangeAspect="1" noChangeArrowheads="1"/>
            </p:cNvPicPr>
            <p:nvPr/>
          </p:nvPicPr>
          <p:blipFill>
            <a:blip r:embed="rId6"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26" name="Picture 5" descr="Resultado de imagen para ecuador y sus regiones">
              <a:extLst>
                <a:ext uri="{FF2B5EF4-FFF2-40B4-BE49-F238E27FC236}">
                  <a16:creationId xmlns:a16="http://schemas.microsoft.com/office/drawing/2014/main" xmlns="" id="{CE302338-5C31-4F2E-ACC3-559B4923328E}"/>
                </a:ext>
              </a:extLst>
            </p:cNvPr>
            <p:cNvPicPr>
              <a:picLocks noChangeAspect="1" noChangeArrowheads="1"/>
            </p:cNvPicPr>
            <p:nvPr/>
          </p:nvPicPr>
          <p:blipFill>
            <a:blip r:embed="rId7"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27" name="Picture 6" descr="Resultado de imagen para sierra ecuador">
              <a:extLst>
                <a:ext uri="{FF2B5EF4-FFF2-40B4-BE49-F238E27FC236}">
                  <a16:creationId xmlns:a16="http://schemas.microsoft.com/office/drawing/2014/main" xmlns="" id="{55CAF55C-D403-421E-88A1-0452D9C0D9E7}"/>
                </a:ext>
              </a:extLst>
            </p:cNvPr>
            <p:cNvPicPr>
              <a:picLocks noChangeAspect="1" noChangeArrowheads="1"/>
            </p:cNvPicPr>
            <p:nvPr/>
          </p:nvPicPr>
          <p:blipFill>
            <a:blip r:embed="rId8"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28" name="Picture 7" descr="Resultado de imagen para mitad del mundo">
              <a:extLst>
                <a:ext uri="{FF2B5EF4-FFF2-40B4-BE49-F238E27FC236}">
                  <a16:creationId xmlns:a16="http://schemas.microsoft.com/office/drawing/2014/main" xmlns="" id="{65E07E69-E615-418D-AAC4-D6963C18D43C}"/>
                </a:ext>
              </a:extLst>
            </p:cNvPr>
            <p:cNvPicPr>
              <a:picLocks noChangeAspect="1" noChangeArrowheads="1"/>
            </p:cNvPicPr>
            <p:nvPr/>
          </p:nvPicPr>
          <p:blipFill>
            <a:blip r:embed="rId9"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29" name="Picture 8" descr="Resultado de imagen para oriente ecuatoriano">
              <a:extLst>
                <a:ext uri="{FF2B5EF4-FFF2-40B4-BE49-F238E27FC236}">
                  <a16:creationId xmlns:a16="http://schemas.microsoft.com/office/drawing/2014/main" xmlns="" id="{F14396BD-B930-4699-AB57-19FFE780334A}"/>
                </a:ext>
              </a:extLst>
            </p:cNvPr>
            <p:cNvPicPr>
              <a:picLocks noChangeAspect="1" noChangeArrowheads="1"/>
            </p:cNvPicPr>
            <p:nvPr/>
          </p:nvPicPr>
          <p:blipFill>
            <a:blip r:embed="rId10"/>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30" name="Picture 9" descr="Resultado de imagen para oriente ecuatoriano">
              <a:extLst>
                <a:ext uri="{FF2B5EF4-FFF2-40B4-BE49-F238E27FC236}">
                  <a16:creationId xmlns:a16="http://schemas.microsoft.com/office/drawing/2014/main" xmlns="" id="{4357ADD5-2A6C-4C49-AF99-6A10469292B0}"/>
                </a:ext>
              </a:extLst>
            </p:cNvPr>
            <p:cNvPicPr>
              <a:picLocks noChangeAspect="1" noChangeArrowheads="1"/>
            </p:cNvPicPr>
            <p:nvPr/>
          </p:nvPicPr>
          <p:blipFill>
            <a:blip r:embed="rId11"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60176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D16BFFA-63EC-47FB-89E6-715405A29C18}"/>
              </a:ext>
            </a:extLst>
          </p:cNvPr>
          <p:cNvSpPr>
            <a:spLocks noGrp="1"/>
          </p:cNvSpPr>
          <p:nvPr>
            <p:ph type="title"/>
          </p:nvPr>
        </p:nvSpPr>
        <p:spPr>
          <a:xfrm>
            <a:off x="-1117" y="736008"/>
            <a:ext cx="12192000" cy="777922"/>
          </a:xfrm>
        </p:spPr>
        <p:txBody>
          <a:bodyPr>
            <a:normAutofit/>
          </a:bodyPr>
          <a:lstStyle/>
          <a:p>
            <a:r>
              <a:rPr lang="es-ES_tradnl" sz="4000" b="1" dirty="0">
                <a:solidFill>
                  <a:schemeClr val="accent1">
                    <a:lumMod val="50000"/>
                  </a:schemeClr>
                </a:solidFill>
                <a:latin typeface="Calibri" pitchFamily="34" charset="0"/>
                <a:cs typeface="Arial Hebrew" charset="-79"/>
              </a:rPr>
              <a:t>PROPUESTAS</a:t>
            </a:r>
            <a:endParaRPr lang="es-MX" sz="4000" dirty="0"/>
          </a:p>
        </p:txBody>
      </p:sp>
      <p:grpSp>
        <p:nvGrpSpPr>
          <p:cNvPr id="5" name="Group 42">
            <a:extLst>
              <a:ext uri="{FF2B5EF4-FFF2-40B4-BE49-F238E27FC236}">
                <a16:creationId xmlns:a16="http://schemas.microsoft.com/office/drawing/2014/main" xmlns="" id="{E63F29D5-1CBF-4463-90AF-968A854C9467}"/>
              </a:ext>
            </a:extLst>
          </p:cNvPr>
          <p:cNvGrpSpPr>
            <a:grpSpLocks/>
          </p:cNvGrpSpPr>
          <p:nvPr/>
        </p:nvGrpSpPr>
        <p:grpSpPr bwMode="auto">
          <a:xfrm>
            <a:off x="119478" y="1690145"/>
            <a:ext cx="4308382" cy="1962222"/>
            <a:chOff x="1296" y="1899"/>
            <a:chExt cx="2493" cy="822"/>
          </a:xfrm>
          <a:noFill/>
        </p:grpSpPr>
        <p:sp>
          <p:nvSpPr>
            <p:cNvPr id="6" name="AutoShape 43">
              <a:extLst>
                <a:ext uri="{FF2B5EF4-FFF2-40B4-BE49-F238E27FC236}">
                  <a16:creationId xmlns:a16="http://schemas.microsoft.com/office/drawing/2014/main" xmlns="" id="{B5CA453E-BBE4-4C33-A3E6-D6EBA29BAA0B}"/>
                </a:ext>
              </a:extLst>
            </p:cNvPr>
            <p:cNvSpPr>
              <a:spLocks noChangeArrowheads="1"/>
            </p:cNvSpPr>
            <p:nvPr/>
          </p:nvSpPr>
          <p:spPr bwMode="gray">
            <a:xfrm>
              <a:off x="1536" y="1899"/>
              <a:ext cx="2253" cy="822"/>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7" name="AutoShape 44">
              <a:extLst>
                <a:ext uri="{FF2B5EF4-FFF2-40B4-BE49-F238E27FC236}">
                  <a16:creationId xmlns:a16="http://schemas.microsoft.com/office/drawing/2014/main" xmlns="" id="{3C0570FB-B961-450B-883E-AD7BA61197D7}"/>
                </a:ext>
              </a:extLst>
            </p:cNvPr>
            <p:cNvSpPr>
              <a:spLocks noChangeArrowheads="1"/>
            </p:cNvSpPr>
            <p:nvPr/>
          </p:nvSpPr>
          <p:spPr bwMode="gray">
            <a:xfrm>
              <a:off x="1296" y="1914"/>
              <a:ext cx="432" cy="342"/>
            </a:xfrm>
            <a:prstGeom prst="diamond">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8" name="Text Box 45">
              <a:extLst>
                <a:ext uri="{FF2B5EF4-FFF2-40B4-BE49-F238E27FC236}">
                  <a16:creationId xmlns:a16="http://schemas.microsoft.com/office/drawing/2014/main" xmlns="" id="{9628D73F-AA5F-43AB-9919-4BFA7892DD72}"/>
                </a:ext>
              </a:extLst>
            </p:cNvPr>
            <p:cNvSpPr txBox="1">
              <a:spLocks noChangeArrowheads="1"/>
            </p:cNvSpPr>
            <p:nvPr/>
          </p:nvSpPr>
          <p:spPr bwMode="gray">
            <a:xfrm>
              <a:off x="1699" y="1930"/>
              <a:ext cx="1973" cy="425"/>
            </a:xfrm>
            <a:prstGeom prst="rect">
              <a:avLst/>
            </a:prstGeom>
            <a:grpFill/>
            <a:ln w="9525">
              <a:noFill/>
              <a:miter lim="800000"/>
              <a:headEnd/>
              <a:tailEnd/>
            </a:ln>
          </p:spPr>
          <p:txBody>
            <a:bodyPr wrap="square">
              <a:spAutoFit/>
            </a:bodyPr>
            <a:lstStyle/>
            <a:p>
              <a:r>
                <a:rPr lang="es-EC" sz="2000" b="1" i="1" dirty="0"/>
                <a:t>Fortalecimiento de la productividad y competitividad</a:t>
              </a:r>
            </a:p>
          </p:txBody>
        </p:sp>
        <p:sp>
          <p:nvSpPr>
            <p:cNvPr id="9" name="Text Box 46">
              <a:extLst>
                <a:ext uri="{FF2B5EF4-FFF2-40B4-BE49-F238E27FC236}">
                  <a16:creationId xmlns:a16="http://schemas.microsoft.com/office/drawing/2014/main" xmlns="" id="{412BD31C-175E-4C5D-9D49-F7E876AED352}"/>
                </a:ext>
              </a:extLst>
            </p:cNvPr>
            <p:cNvSpPr txBox="1">
              <a:spLocks noChangeArrowheads="1"/>
            </p:cNvSpPr>
            <p:nvPr/>
          </p:nvSpPr>
          <p:spPr bwMode="gray">
            <a:xfrm>
              <a:off x="1393" y="1984"/>
              <a:ext cx="206" cy="193"/>
            </a:xfrm>
            <a:prstGeom prst="rect">
              <a:avLst/>
            </a:prstGeom>
            <a:grpFill/>
            <a:ln w="9525">
              <a:noFill/>
              <a:miter lim="800000"/>
              <a:headEnd/>
              <a:tailEnd/>
            </a:ln>
          </p:spPr>
          <p:txBody>
            <a:bodyPr wrap="none">
              <a:spAutoFit/>
            </a:bodyPr>
            <a:lstStyle/>
            <a:p>
              <a:pPr algn="ctr">
                <a:defRPr/>
              </a:pPr>
              <a:r>
                <a:rPr lang="en-US" sz="2400" dirty="0"/>
                <a:t>3</a:t>
              </a:r>
            </a:p>
          </p:txBody>
        </p:sp>
      </p:grpSp>
      <p:grpSp>
        <p:nvGrpSpPr>
          <p:cNvPr id="10" name="Group 42">
            <a:extLst>
              <a:ext uri="{FF2B5EF4-FFF2-40B4-BE49-F238E27FC236}">
                <a16:creationId xmlns:a16="http://schemas.microsoft.com/office/drawing/2014/main" xmlns="" id="{DE2CF8BD-2FDE-43BC-828A-2E0A66CD18F1}"/>
              </a:ext>
            </a:extLst>
          </p:cNvPr>
          <p:cNvGrpSpPr>
            <a:grpSpLocks/>
          </p:cNvGrpSpPr>
          <p:nvPr/>
        </p:nvGrpSpPr>
        <p:grpSpPr bwMode="auto">
          <a:xfrm>
            <a:off x="4643584" y="1689038"/>
            <a:ext cx="7128816" cy="1961670"/>
            <a:chOff x="1536" y="1904"/>
            <a:chExt cx="3315" cy="360"/>
          </a:xfrm>
          <a:solidFill>
            <a:schemeClr val="bg1">
              <a:lumMod val="95000"/>
            </a:schemeClr>
          </a:solidFill>
        </p:grpSpPr>
        <p:sp>
          <p:nvSpPr>
            <p:cNvPr id="11" name="AutoShape 43">
              <a:extLst>
                <a:ext uri="{FF2B5EF4-FFF2-40B4-BE49-F238E27FC236}">
                  <a16:creationId xmlns:a16="http://schemas.microsoft.com/office/drawing/2014/main" xmlns="" id="{B484092E-DF6F-4341-B6E0-5B54E85EBFE2}"/>
                </a:ext>
              </a:extLst>
            </p:cNvPr>
            <p:cNvSpPr>
              <a:spLocks noChangeArrowheads="1"/>
            </p:cNvSpPr>
            <p:nvPr/>
          </p:nvSpPr>
          <p:spPr bwMode="gray">
            <a:xfrm>
              <a:off x="1536" y="1904"/>
              <a:ext cx="3315" cy="360"/>
            </a:xfrm>
            <a:prstGeom prst="roundRect">
              <a:avLst>
                <a:gd name="adj" fmla="val 16667"/>
              </a:avLst>
            </a:prstGeom>
            <a:grp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12" name="Text Box 45">
              <a:extLst>
                <a:ext uri="{FF2B5EF4-FFF2-40B4-BE49-F238E27FC236}">
                  <a16:creationId xmlns:a16="http://schemas.microsoft.com/office/drawing/2014/main" xmlns="" id="{34CA882F-6D7A-48E2-984B-29071696B9B4}"/>
                </a:ext>
              </a:extLst>
            </p:cNvPr>
            <p:cNvSpPr txBox="1">
              <a:spLocks noChangeArrowheads="1"/>
            </p:cNvSpPr>
            <p:nvPr/>
          </p:nvSpPr>
          <p:spPr bwMode="gray">
            <a:xfrm>
              <a:off x="1577" y="1918"/>
              <a:ext cx="3255" cy="322"/>
            </a:xfrm>
            <a:prstGeom prst="rect">
              <a:avLst/>
            </a:prstGeom>
            <a:noFill/>
            <a:ln w="9525">
              <a:noFill/>
              <a:miter lim="800000"/>
              <a:headEnd/>
              <a:tailEnd/>
            </a:ln>
          </p:spPr>
          <p:txBody>
            <a:bodyPr wrap="square">
              <a:spAutoFit/>
            </a:bodyPr>
            <a:lstStyle/>
            <a:p>
              <a:pPr marL="342900" indent="-342900">
                <a:buFont typeface="+mj-lt"/>
                <a:buAutoNum type="arabicPeriod" startAt="4"/>
              </a:pPr>
              <a:r>
                <a:rPr lang="es-EC" dirty="0"/>
                <a:t>Reducción de tarifas eléctricas</a:t>
              </a:r>
            </a:p>
            <a:p>
              <a:pPr marL="342900" indent="-342900">
                <a:buFont typeface="+mj-lt"/>
                <a:buAutoNum type="arabicPeriod" startAt="4"/>
              </a:pPr>
              <a:r>
                <a:rPr lang="es-EC" dirty="0"/>
                <a:t>Generación, distribución y transmisión de energía eléctrica</a:t>
              </a:r>
            </a:p>
            <a:p>
              <a:pPr marL="342900" indent="-342900">
                <a:buFont typeface="+mj-lt"/>
                <a:buAutoNum type="arabicPeriod" startAt="4"/>
              </a:pPr>
              <a:r>
                <a:rPr lang="es-EC" dirty="0"/>
                <a:t>Mejoramiento de la conectividad </a:t>
              </a:r>
            </a:p>
            <a:p>
              <a:pPr marL="342900" indent="-342900">
                <a:buFont typeface="+mj-lt"/>
                <a:buAutoNum type="arabicPeriod" startAt="4"/>
              </a:pPr>
              <a:r>
                <a:rPr lang="es-EC" dirty="0"/>
                <a:t>Reducción de la brecha digital</a:t>
              </a:r>
            </a:p>
            <a:p>
              <a:pPr marL="342900" indent="-342900">
                <a:buFont typeface="+mj-lt"/>
                <a:buAutoNum type="arabicPeriod" startAt="4"/>
              </a:pPr>
              <a:r>
                <a:rPr lang="es-EC" dirty="0"/>
                <a:t>Mejoramiento de vías y caminos vecinales</a:t>
              </a:r>
            </a:p>
            <a:p>
              <a:pPr marL="342900" indent="-342900">
                <a:buFont typeface="+mj-lt"/>
                <a:buAutoNum type="arabicPeriod" startAt="4"/>
              </a:pPr>
              <a:r>
                <a:rPr lang="es-MX" dirty="0"/>
                <a:t>Potenciación  del puerto marítimo y aeropuerto de Esmeraldas</a:t>
              </a:r>
              <a:endParaRPr lang="es-EC" dirty="0"/>
            </a:p>
          </p:txBody>
        </p:sp>
      </p:grpSp>
      <p:grpSp>
        <p:nvGrpSpPr>
          <p:cNvPr id="13" name="Group 42">
            <a:extLst>
              <a:ext uri="{FF2B5EF4-FFF2-40B4-BE49-F238E27FC236}">
                <a16:creationId xmlns:a16="http://schemas.microsoft.com/office/drawing/2014/main" xmlns="" id="{E225F85B-060D-44DD-B0FD-444FA056101D}"/>
              </a:ext>
            </a:extLst>
          </p:cNvPr>
          <p:cNvGrpSpPr>
            <a:grpSpLocks/>
          </p:cNvGrpSpPr>
          <p:nvPr/>
        </p:nvGrpSpPr>
        <p:grpSpPr bwMode="auto">
          <a:xfrm>
            <a:off x="115462" y="3767663"/>
            <a:ext cx="4308382" cy="1377374"/>
            <a:chOff x="1296" y="1899"/>
            <a:chExt cx="2493" cy="577"/>
          </a:xfrm>
          <a:noFill/>
        </p:grpSpPr>
        <p:sp>
          <p:nvSpPr>
            <p:cNvPr id="14" name="AutoShape 43">
              <a:extLst>
                <a:ext uri="{FF2B5EF4-FFF2-40B4-BE49-F238E27FC236}">
                  <a16:creationId xmlns:a16="http://schemas.microsoft.com/office/drawing/2014/main" xmlns="" id="{EACEC735-3038-4759-AF1E-6AC0E3EED4CA}"/>
                </a:ext>
              </a:extLst>
            </p:cNvPr>
            <p:cNvSpPr>
              <a:spLocks noChangeArrowheads="1"/>
            </p:cNvSpPr>
            <p:nvPr/>
          </p:nvSpPr>
          <p:spPr bwMode="gray">
            <a:xfrm>
              <a:off x="1536" y="1899"/>
              <a:ext cx="2253" cy="577"/>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15" name="AutoShape 44">
              <a:extLst>
                <a:ext uri="{FF2B5EF4-FFF2-40B4-BE49-F238E27FC236}">
                  <a16:creationId xmlns:a16="http://schemas.microsoft.com/office/drawing/2014/main" xmlns="" id="{3C082586-4E22-4935-A6DB-C5D48ED6C102}"/>
                </a:ext>
              </a:extLst>
            </p:cNvPr>
            <p:cNvSpPr>
              <a:spLocks noChangeArrowheads="1"/>
            </p:cNvSpPr>
            <p:nvPr/>
          </p:nvSpPr>
          <p:spPr bwMode="gray">
            <a:xfrm>
              <a:off x="1296" y="1914"/>
              <a:ext cx="432" cy="342"/>
            </a:xfrm>
            <a:prstGeom prst="diamond">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16" name="Text Box 45">
              <a:extLst>
                <a:ext uri="{FF2B5EF4-FFF2-40B4-BE49-F238E27FC236}">
                  <a16:creationId xmlns:a16="http://schemas.microsoft.com/office/drawing/2014/main" xmlns="" id="{14411852-036F-4081-818B-D16ACDCD5A90}"/>
                </a:ext>
              </a:extLst>
            </p:cNvPr>
            <p:cNvSpPr txBox="1">
              <a:spLocks noChangeArrowheads="1"/>
            </p:cNvSpPr>
            <p:nvPr/>
          </p:nvSpPr>
          <p:spPr bwMode="gray">
            <a:xfrm>
              <a:off x="1699" y="1930"/>
              <a:ext cx="1973" cy="297"/>
            </a:xfrm>
            <a:prstGeom prst="rect">
              <a:avLst/>
            </a:prstGeom>
            <a:grpFill/>
            <a:ln w="9525">
              <a:noFill/>
              <a:miter lim="800000"/>
              <a:headEnd/>
              <a:tailEnd/>
            </a:ln>
          </p:spPr>
          <p:txBody>
            <a:bodyPr wrap="square">
              <a:spAutoFit/>
            </a:bodyPr>
            <a:lstStyle/>
            <a:p>
              <a:r>
                <a:rPr lang="es-EC" sz="2000" b="1" i="1" dirty="0"/>
                <a:t>Articulación </a:t>
              </a:r>
            </a:p>
            <a:p>
              <a:r>
                <a:rPr lang="es-EC" sz="2000" b="1" i="1" dirty="0"/>
                <a:t>interinstitucional</a:t>
              </a:r>
            </a:p>
          </p:txBody>
        </p:sp>
        <p:sp>
          <p:nvSpPr>
            <p:cNvPr id="17" name="Text Box 46">
              <a:extLst>
                <a:ext uri="{FF2B5EF4-FFF2-40B4-BE49-F238E27FC236}">
                  <a16:creationId xmlns:a16="http://schemas.microsoft.com/office/drawing/2014/main" xmlns="" id="{0D55B5A0-9B9A-40E3-93B0-BC5AFF6F8608}"/>
                </a:ext>
              </a:extLst>
            </p:cNvPr>
            <p:cNvSpPr txBox="1">
              <a:spLocks noChangeArrowheads="1"/>
            </p:cNvSpPr>
            <p:nvPr/>
          </p:nvSpPr>
          <p:spPr bwMode="gray">
            <a:xfrm>
              <a:off x="1393" y="1984"/>
              <a:ext cx="206" cy="193"/>
            </a:xfrm>
            <a:prstGeom prst="rect">
              <a:avLst/>
            </a:prstGeom>
            <a:grpFill/>
            <a:ln w="9525">
              <a:noFill/>
              <a:miter lim="800000"/>
              <a:headEnd/>
              <a:tailEnd/>
            </a:ln>
          </p:spPr>
          <p:txBody>
            <a:bodyPr wrap="none">
              <a:spAutoFit/>
            </a:bodyPr>
            <a:lstStyle/>
            <a:p>
              <a:pPr algn="ctr">
                <a:defRPr/>
              </a:pPr>
              <a:r>
                <a:rPr lang="en-US" sz="2400" dirty="0"/>
                <a:t>4</a:t>
              </a:r>
            </a:p>
          </p:txBody>
        </p:sp>
      </p:grpSp>
      <p:grpSp>
        <p:nvGrpSpPr>
          <p:cNvPr id="18" name="Group 42">
            <a:extLst>
              <a:ext uri="{FF2B5EF4-FFF2-40B4-BE49-F238E27FC236}">
                <a16:creationId xmlns:a16="http://schemas.microsoft.com/office/drawing/2014/main" xmlns="" id="{A424D540-A826-470A-AE0B-608EBD1297C1}"/>
              </a:ext>
            </a:extLst>
          </p:cNvPr>
          <p:cNvGrpSpPr>
            <a:grpSpLocks/>
          </p:cNvGrpSpPr>
          <p:nvPr/>
        </p:nvGrpSpPr>
        <p:grpSpPr bwMode="auto">
          <a:xfrm>
            <a:off x="4639567" y="3755663"/>
            <a:ext cx="7635815" cy="1960110"/>
            <a:chOff x="1536" y="1902"/>
            <a:chExt cx="3498" cy="255"/>
          </a:xfrm>
          <a:solidFill>
            <a:schemeClr val="bg1">
              <a:lumMod val="95000"/>
            </a:schemeClr>
          </a:solidFill>
        </p:grpSpPr>
        <p:sp>
          <p:nvSpPr>
            <p:cNvPr id="19" name="AutoShape 43">
              <a:extLst>
                <a:ext uri="{FF2B5EF4-FFF2-40B4-BE49-F238E27FC236}">
                  <a16:creationId xmlns:a16="http://schemas.microsoft.com/office/drawing/2014/main" xmlns="" id="{3A4E7C53-168C-4546-9467-D8CEAE5C35CD}"/>
                </a:ext>
              </a:extLst>
            </p:cNvPr>
            <p:cNvSpPr>
              <a:spLocks noChangeArrowheads="1"/>
            </p:cNvSpPr>
            <p:nvPr/>
          </p:nvSpPr>
          <p:spPr bwMode="gray">
            <a:xfrm>
              <a:off x="1536" y="1902"/>
              <a:ext cx="3315" cy="255"/>
            </a:xfrm>
            <a:prstGeom prst="roundRect">
              <a:avLst>
                <a:gd name="adj" fmla="val 16667"/>
              </a:avLst>
            </a:prstGeom>
            <a:grp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20" name="Text Box 45">
              <a:extLst>
                <a:ext uri="{FF2B5EF4-FFF2-40B4-BE49-F238E27FC236}">
                  <a16:creationId xmlns:a16="http://schemas.microsoft.com/office/drawing/2014/main" xmlns="" id="{32A9DD42-AE1F-4251-A3BB-11D405E2CAF6}"/>
                </a:ext>
              </a:extLst>
            </p:cNvPr>
            <p:cNvSpPr txBox="1">
              <a:spLocks noChangeArrowheads="1"/>
            </p:cNvSpPr>
            <p:nvPr/>
          </p:nvSpPr>
          <p:spPr bwMode="gray">
            <a:xfrm>
              <a:off x="1577" y="1918"/>
              <a:ext cx="3457" cy="228"/>
            </a:xfrm>
            <a:prstGeom prst="rect">
              <a:avLst/>
            </a:prstGeom>
            <a:noFill/>
            <a:ln w="9525">
              <a:noFill/>
              <a:miter lim="800000"/>
              <a:headEnd/>
              <a:tailEnd/>
            </a:ln>
          </p:spPr>
          <p:txBody>
            <a:bodyPr wrap="square">
              <a:spAutoFit/>
            </a:bodyPr>
            <a:lstStyle/>
            <a:p>
              <a:pPr marL="342900" indent="-342900">
                <a:buFont typeface="+mj-lt"/>
                <a:buAutoNum type="arabicPeriod"/>
              </a:pPr>
              <a:r>
                <a:rPr lang="es-EC" dirty="0"/>
                <a:t>Cooperación técnica y económica para la reconversión productiva </a:t>
              </a:r>
            </a:p>
            <a:p>
              <a:pPr marL="342900" indent="-342900">
                <a:buFont typeface="+mj-lt"/>
                <a:buAutoNum type="arabicPeriod"/>
              </a:pPr>
              <a:r>
                <a:rPr lang="es-EC" dirty="0"/>
                <a:t>Articulación interinstitucional para el desarrollo (MIPRO – MAG – MAP – MEER – MTOP)</a:t>
              </a:r>
            </a:p>
            <a:p>
              <a:pPr marL="342900" indent="-342900">
                <a:buFont typeface="+mj-lt"/>
                <a:buAutoNum type="arabicPeriod"/>
              </a:pPr>
              <a:r>
                <a:rPr lang="es-EC" dirty="0"/>
                <a:t>Fortalecimiento de la institucionalidad </a:t>
              </a:r>
            </a:p>
            <a:p>
              <a:pPr marL="342900" indent="-342900">
                <a:buFont typeface="+mj-lt"/>
                <a:buAutoNum type="arabicPeriod"/>
              </a:pPr>
              <a:r>
                <a:rPr lang="es-EC" dirty="0"/>
                <a:t>Promover el compromiso y responsabilidad ambiental y social entre los países (Cancillería)</a:t>
              </a:r>
            </a:p>
          </p:txBody>
        </p:sp>
      </p:grpSp>
      <p:sp>
        <p:nvSpPr>
          <p:cNvPr id="21" name="Marcador de número de diapositiva 20">
            <a:extLst>
              <a:ext uri="{FF2B5EF4-FFF2-40B4-BE49-F238E27FC236}">
                <a16:creationId xmlns:a16="http://schemas.microsoft.com/office/drawing/2014/main" xmlns="" id="{906B0B0D-2E29-4EDF-B584-07F35047923D}"/>
              </a:ext>
            </a:extLst>
          </p:cNvPr>
          <p:cNvSpPr>
            <a:spLocks noGrp="1"/>
          </p:cNvSpPr>
          <p:nvPr>
            <p:ph type="sldNum" sz="quarter" idx="12"/>
          </p:nvPr>
        </p:nvSpPr>
        <p:spPr/>
        <p:txBody>
          <a:bodyPr/>
          <a:lstStyle/>
          <a:p>
            <a:fld id="{B50FA0FA-4C5D-4AE1-9D0D-CCB04B6D5846}" type="slidenum">
              <a:rPr lang="es-MX" smtClean="0"/>
              <a:t>30</a:t>
            </a:fld>
            <a:endParaRPr lang="es-MX"/>
          </a:p>
        </p:txBody>
      </p:sp>
      <p:grpSp>
        <p:nvGrpSpPr>
          <p:cNvPr id="22" name="16 Grupo">
            <a:extLst>
              <a:ext uri="{FF2B5EF4-FFF2-40B4-BE49-F238E27FC236}">
                <a16:creationId xmlns:a16="http://schemas.microsoft.com/office/drawing/2014/main" xmlns="" id="{4BA6CF26-E81B-400C-BB6B-B657A6BBB7D6}"/>
              </a:ext>
            </a:extLst>
          </p:cNvPr>
          <p:cNvGrpSpPr/>
          <p:nvPr/>
        </p:nvGrpSpPr>
        <p:grpSpPr>
          <a:xfrm>
            <a:off x="0" y="0"/>
            <a:ext cx="12161520" cy="731520"/>
            <a:chOff x="0" y="0"/>
            <a:chExt cx="17757741" cy="1588560"/>
          </a:xfrm>
        </p:grpSpPr>
        <p:pic>
          <p:nvPicPr>
            <p:cNvPr id="23" name="Picture 2" descr="Resultado de imagen para ecuador y sus regiones">
              <a:extLst>
                <a:ext uri="{FF2B5EF4-FFF2-40B4-BE49-F238E27FC236}">
                  <a16:creationId xmlns:a16="http://schemas.microsoft.com/office/drawing/2014/main" xmlns="" id="{B03DD4F4-101C-4731-8C7A-82335C7FEF13}"/>
                </a:ext>
              </a:extLst>
            </p:cNvPr>
            <p:cNvPicPr>
              <a:picLocks noChangeAspect="1" noChangeArrowheads="1"/>
            </p:cNvPicPr>
            <p:nvPr/>
          </p:nvPicPr>
          <p:blipFill>
            <a:blip r:embed="rId2"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24" name="Picture 3" descr="Imagen relacionada">
              <a:extLst>
                <a:ext uri="{FF2B5EF4-FFF2-40B4-BE49-F238E27FC236}">
                  <a16:creationId xmlns:a16="http://schemas.microsoft.com/office/drawing/2014/main" xmlns="" id="{E913CC29-E97B-47E9-9BFB-5B056DE8E4A0}"/>
                </a:ext>
              </a:extLst>
            </p:cNvPr>
            <p:cNvPicPr>
              <a:picLocks noChangeAspect="1" noChangeArrowheads="1"/>
            </p:cNvPicPr>
            <p:nvPr/>
          </p:nvPicPr>
          <p:blipFill>
            <a:blip r:embed="rId3"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25" name="Picture 4">
              <a:extLst>
                <a:ext uri="{FF2B5EF4-FFF2-40B4-BE49-F238E27FC236}">
                  <a16:creationId xmlns:a16="http://schemas.microsoft.com/office/drawing/2014/main" xmlns="" id="{CDF858B5-0B40-4F14-A3CC-D77930969DA4}"/>
                </a:ext>
              </a:extLst>
            </p:cNvPr>
            <p:cNvPicPr>
              <a:picLocks noChangeAspect="1" noChangeArrowheads="1"/>
            </p:cNvPicPr>
            <p:nvPr/>
          </p:nvPicPr>
          <p:blipFill>
            <a:blip r:embed="rId4"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26" name="Picture 5" descr="Resultado de imagen para ecuador y sus regiones">
              <a:extLst>
                <a:ext uri="{FF2B5EF4-FFF2-40B4-BE49-F238E27FC236}">
                  <a16:creationId xmlns:a16="http://schemas.microsoft.com/office/drawing/2014/main" xmlns="" id="{866E3A14-CE77-4B6C-8540-918F1E39B6FF}"/>
                </a:ext>
              </a:extLst>
            </p:cNvPr>
            <p:cNvPicPr>
              <a:picLocks noChangeAspect="1" noChangeArrowheads="1"/>
            </p:cNvPicPr>
            <p:nvPr/>
          </p:nvPicPr>
          <p:blipFill>
            <a:blip r:embed="rId5"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27" name="Picture 6" descr="Resultado de imagen para sierra ecuador">
              <a:extLst>
                <a:ext uri="{FF2B5EF4-FFF2-40B4-BE49-F238E27FC236}">
                  <a16:creationId xmlns:a16="http://schemas.microsoft.com/office/drawing/2014/main" xmlns="" id="{6FC7D78C-24BF-45FF-94C1-BB7B66106DBE}"/>
                </a:ext>
              </a:extLst>
            </p:cNvPr>
            <p:cNvPicPr>
              <a:picLocks noChangeAspect="1" noChangeArrowheads="1"/>
            </p:cNvPicPr>
            <p:nvPr/>
          </p:nvPicPr>
          <p:blipFill>
            <a:blip r:embed="rId6"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28" name="Picture 7" descr="Resultado de imagen para mitad del mundo">
              <a:extLst>
                <a:ext uri="{FF2B5EF4-FFF2-40B4-BE49-F238E27FC236}">
                  <a16:creationId xmlns:a16="http://schemas.microsoft.com/office/drawing/2014/main" xmlns="" id="{9704BED3-A29C-40BE-9BCC-6B5D04F19249}"/>
                </a:ext>
              </a:extLst>
            </p:cNvPr>
            <p:cNvPicPr>
              <a:picLocks noChangeAspect="1" noChangeArrowheads="1"/>
            </p:cNvPicPr>
            <p:nvPr/>
          </p:nvPicPr>
          <p:blipFill>
            <a:blip r:embed="rId7"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29" name="Picture 8" descr="Resultado de imagen para oriente ecuatoriano">
              <a:extLst>
                <a:ext uri="{FF2B5EF4-FFF2-40B4-BE49-F238E27FC236}">
                  <a16:creationId xmlns:a16="http://schemas.microsoft.com/office/drawing/2014/main" xmlns="" id="{9D544344-9B1B-44D1-9671-B3AC5254D69A}"/>
                </a:ext>
              </a:extLst>
            </p:cNvPr>
            <p:cNvPicPr>
              <a:picLocks noChangeAspect="1" noChangeArrowheads="1"/>
            </p:cNvPicPr>
            <p:nvPr/>
          </p:nvPicPr>
          <p:blipFill>
            <a:blip r:embed="rId8"/>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30" name="Picture 9" descr="Resultado de imagen para oriente ecuatoriano">
              <a:extLst>
                <a:ext uri="{FF2B5EF4-FFF2-40B4-BE49-F238E27FC236}">
                  <a16:creationId xmlns:a16="http://schemas.microsoft.com/office/drawing/2014/main" xmlns="" id="{044F8EBF-D2F8-45ED-8D73-076B69E41704}"/>
                </a:ext>
              </a:extLst>
            </p:cNvPr>
            <p:cNvPicPr>
              <a:picLocks noChangeAspect="1" noChangeArrowheads="1"/>
            </p:cNvPicPr>
            <p:nvPr/>
          </p:nvPicPr>
          <p:blipFill>
            <a:blip r:embed="rId9"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002478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808184E-9C86-41CC-8959-24A08538CDF2}"/>
              </a:ext>
            </a:extLst>
          </p:cNvPr>
          <p:cNvSpPr>
            <a:spLocks noGrp="1"/>
          </p:cNvSpPr>
          <p:nvPr>
            <p:ph type="title"/>
          </p:nvPr>
        </p:nvSpPr>
        <p:spPr>
          <a:xfrm>
            <a:off x="0" y="916281"/>
            <a:ext cx="12192000" cy="662782"/>
          </a:xfrm>
        </p:spPr>
        <p:txBody>
          <a:bodyPr>
            <a:normAutofit fontScale="90000"/>
          </a:bodyPr>
          <a:lstStyle/>
          <a:p>
            <a:r>
              <a:rPr lang="es-ES_tradnl" b="1" dirty="0">
                <a:solidFill>
                  <a:schemeClr val="accent1">
                    <a:lumMod val="50000"/>
                  </a:schemeClr>
                </a:solidFill>
                <a:latin typeface="Calibri" pitchFamily="34" charset="0"/>
                <a:cs typeface="Arial Hebrew" charset="-79"/>
              </a:rPr>
              <a:t>PROPUESTAS</a:t>
            </a:r>
            <a:endParaRPr lang="es-MX" dirty="0"/>
          </a:p>
        </p:txBody>
      </p:sp>
      <p:grpSp>
        <p:nvGrpSpPr>
          <p:cNvPr id="5" name="Group 42">
            <a:extLst>
              <a:ext uri="{FF2B5EF4-FFF2-40B4-BE49-F238E27FC236}">
                <a16:creationId xmlns:a16="http://schemas.microsoft.com/office/drawing/2014/main" xmlns="" id="{E9B55968-E35B-4922-810A-BE84B785CA9B}"/>
              </a:ext>
            </a:extLst>
          </p:cNvPr>
          <p:cNvGrpSpPr>
            <a:grpSpLocks/>
          </p:cNvGrpSpPr>
          <p:nvPr/>
        </p:nvGrpSpPr>
        <p:grpSpPr bwMode="auto">
          <a:xfrm>
            <a:off x="220109" y="1897024"/>
            <a:ext cx="4308382" cy="3239337"/>
            <a:chOff x="1296" y="1899"/>
            <a:chExt cx="2493" cy="1357"/>
          </a:xfrm>
          <a:noFill/>
        </p:grpSpPr>
        <p:sp>
          <p:nvSpPr>
            <p:cNvPr id="6" name="AutoShape 43">
              <a:extLst>
                <a:ext uri="{FF2B5EF4-FFF2-40B4-BE49-F238E27FC236}">
                  <a16:creationId xmlns:a16="http://schemas.microsoft.com/office/drawing/2014/main" xmlns="" id="{5B493AB2-BA00-4EB1-97AD-D385E457D6FB}"/>
                </a:ext>
              </a:extLst>
            </p:cNvPr>
            <p:cNvSpPr>
              <a:spLocks noChangeArrowheads="1"/>
            </p:cNvSpPr>
            <p:nvPr/>
          </p:nvSpPr>
          <p:spPr bwMode="gray">
            <a:xfrm>
              <a:off x="1536" y="1899"/>
              <a:ext cx="2253" cy="1357"/>
            </a:xfrm>
            <a:prstGeom prst="roundRect">
              <a:avLst>
                <a:gd name="adj" fmla="val 16667"/>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7" name="AutoShape 44">
              <a:extLst>
                <a:ext uri="{FF2B5EF4-FFF2-40B4-BE49-F238E27FC236}">
                  <a16:creationId xmlns:a16="http://schemas.microsoft.com/office/drawing/2014/main" xmlns="" id="{7BC2E43B-4AA4-49A2-BDC6-714FCC446596}"/>
                </a:ext>
              </a:extLst>
            </p:cNvPr>
            <p:cNvSpPr>
              <a:spLocks noChangeArrowheads="1"/>
            </p:cNvSpPr>
            <p:nvPr/>
          </p:nvSpPr>
          <p:spPr bwMode="gray">
            <a:xfrm>
              <a:off x="1296" y="1914"/>
              <a:ext cx="432" cy="342"/>
            </a:xfrm>
            <a:prstGeom prst="diamond">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8" name="Text Box 45">
              <a:extLst>
                <a:ext uri="{FF2B5EF4-FFF2-40B4-BE49-F238E27FC236}">
                  <a16:creationId xmlns:a16="http://schemas.microsoft.com/office/drawing/2014/main" xmlns="" id="{938530A5-5FF9-4023-BA38-31C6E1808AA0}"/>
                </a:ext>
              </a:extLst>
            </p:cNvPr>
            <p:cNvSpPr txBox="1">
              <a:spLocks noChangeArrowheads="1"/>
            </p:cNvSpPr>
            <p:nvPr/>
          </p:nvSpPr>
          <p:spPr bwMode="gray">
            <a:xfrm>
              <a:off x="1699" y="1930"/>
              <a:ext cx="1973" cy="168"/>
            </a:xfrm>
            <a:prstGeom prst="rect">
              <a:avLst/>
            </a:prstGeom>
            <a:grpFill/>
            <a:ln w="9525">
              <a:noFill/>
              <a:miter lim="800000"/>
              <a:headEnd/>
              <a:tailEnd/>
            </a:ln>
          </p:spPr>
          <p:txBody>
            <a:bodyPr wrap="square">
              <a:spAutoFit/>
            </a:bodyPr>
            <a:lstStyle/>
            <a:p>
              <a:r>
                <a:rPr lang="es-EC" sz="2000" b="1" i="1" dirty="0"/>
                <a:t>Incentivos tributarios</a:t>
              </a:r>
            </a:p>
          </p:txBody>
        </p:sp>
        <p:sp>
          <p:nvSpPr>
            <p:cNvPr id="9" name="Text Box 46">
              <a:extLst>
                <a:ext uri="{FF2B5EF4-FFF2-40B4-BE49-F238E27FC236}">
                  <a16:creationId xmlns:a16="http://schemas.microsoft.com/office/drawing/2014/main" xmlns="" id="{83B744F2-19F3-4AB2-B54D-392A6BFFC7F0}"/>
                </a:ext>
              </a:extLst>
            </p:cNvPr>
            <p:cNvSpPr txBox="1">
              <a:spLocks noChangeArrowheads="1"/>
            </p:cNvSpPr>
            <p:nvPr/>
          </p:nvSpPr>
          <p:spPr bwMode="gray">
            <a:xfrm>
              <a:off x="1368" y="1984"/>
              <a:ext cx="206" cy="193"/>
            </a:xfrm>
            <a:prstGeom prst="rect">
              <a:avLst/>
            </a:prstGeom>
            <a:grpFill/>
            <a:ln w="9525">
              <a:noFill/>
              <a:miter lim="800000"/>
              <a:headEnd/>
              <a:tailEnd/>
            </a:ln>
          </p:spPr>
          <p:txBody>
            <a:bodyPr wrap="none">
              <a:spAutoFit/>
            </a:bodyPr>
            <a:lstStyle/>
            <a:p>
              <a:pPr algn="ctr">
                <a:defRPr/>
              </a:pPr>
              <a:r>
                <a:rPr lang="en-US" sz="2400" dirty="0"/>
                <a:t>5</a:t>
              </a:r>
            </a:p>
          </p:txBody>
        </p:sp>
      </p:grpSp>
      <p:grpSp>
        <p:nvGrpSpPr>
          <p:cNvPr id="10" name="Group 42">
            <a:extLst>
              <a:ext uri="{FF2B5EF4-FFF2-40B4-BE49-F238E27FC236}">
                <a16:creationId xmlns:a16="http://schemas.microsoft.com/office/drawing/2014/main" xmlns="" id="{ACA82AB9-14D3-4715-9DD0-D5969020102E}"/>
              </a:ext>
            </a:extLst>
          </p:cNvPr>
          <p:cNvGrpSpPr>
            <a:grpSpLocks/>
          </p:cNvGrpSpPr>
          <p:nvPr/>
        </p:nvGrpSpPr>
        <p:grpSpPr bwMode="auto">
          <a:xfrm>
            <a:off x="4744215" y="1895919"/>
            <a:ext cx="7128816" cy="3242205"/>
            <a:chOff x="1536" y="1904"/>
            <a:chExt cx="3315" cy="595"/>
          </a:xfrm>
          <a:solidFill>
            <a:schemeClr val="bg1">
              <a:lumMod val="95000"/>
            </a:schemeClr>
          </a:solidFill>
        </p:grpSpPr>
        <p:sp>
          <p:nvSpPr>
            <p:cNvPr id="11" name="AutoShape 43">
              <a:extLst>
                <a:ext uri="{FF2B5EF4-FFF2-40B4-BE49-F238E27FC236}">
                  <a16:creationId xmlns:a16="http://schemas.microsoft.com/office/drawing/2014/main" xmlns="" id="{D5E81A56-463F-41E4-A5CB-428C1BFF6F72}"/>
                </a:ext>
              </a:extLst>
            </p:cNvPr>
            <p:cNvSpPr>
              <a:spLocks noChangeArrowheads="1"/>
            </p:cNvSpPr>
            <p:nvPr/>
          </p:nvSpPr>
          <p:spPr bwMode="gray">
            <a:xfrm>
              <a:off x="1536" y="1904"/>
              <a:ext cx="3315" cy="595"/>
            </a:xfrm>
            <a:prstGeom prst="roundRect">
              <a:avLst>
                <a:gd name="adj" fmla="val 16667"/>
              </a:avLst>
            </a:prstGeom>
            <a:grpFill/>
            <a:ln>
              <a:headEnd/>
              <a:tailEnd/>
            </a:ln>
          </p:spPr>
          <p:style>
            <a:lnRef idx="2">
              <a:schemeClr val="accent1"/>
            </a:lnRef>
            <a:fillRef idx="1">
              <a:schemeClr val="lt1"/>
            </a:fillRef>
            <a:effectRef idx="0">
              <a:schemeClr val="accent1"/>
            </a:effectRef>
            <a:fontRef idx="minor">
              <a:schemeClr val="dk1"/>
            </a:fontRef>
          </p:style>
          <p:txBody>
            <a:bodyPr wrap="none" anchor="ctr"/>
            <a:lstStyle/>
            <a:p>
              <a:pPr eaLnBrk="1" hangingPunct="1">
                <a:defRPr/>
              </a:pPr>
              <a:endParaRPr lang="es-ES"/>
            </a:p>
          </p:txBody>
        </p:sp>
        <p:sp>
          <p:nvSpPr>
            <p:cNvPr id="12" name="Text Box 45">
              <a:extLst>
                <a:ext uri="{FF2B5EF4-FFF2-40B4-BE49-F238E27FC236}">
                  <a16:creationId xmlns:a16="http://schemas.microsoft.com/office/drawing/2014/main" xmlns="" id="{F7E40D1D-7ADC-4743-A495-AC2FE7B00B83}"/>
                </a:ext>
              </a:extLst>
            </p:cNvPr>
            <p:cNvSpPr txBox="1">
              <a:spLocks noChangeArrowheads="1"/>
            </p:cNvSpPr>
            <p:nvPr/>
          </p:nvSpPr>
          <p:spPr bwMode="gray">
            <a:xfrm>
              <a:off x="1577" y="1922"/>
              <a:ext cx="3255" cy="576"/>
            </a:xfrm>
            <a:prstGeom prst="rect">
              <a:avLst/>
            </a:prstGeom>
            <a:noFill/>
            <a:ln w="9525">
              <a:noFill/>
              <a:miter lim="800000"/>
              <a:headEnd/>
              <a:tailEnd/>
            </a:ln>
          </p:spPr>
          <p:txBody>
            <a:bodyPr wrap="square">
              <a:spAutoFit/>
            </a:bodyPr>
            <a:lstStyle/>
            <a:p>
              <a:pPr marL="342900" indent="-342900">
                <a:buFont typeface="+mj-lt"/>
                <a:buAutoNum type="arabicPeriod"/>
              </a:pPr>
              <a:r>
                <a:rPr lang="es-MX" dirty="0"/>
                <a:t>Mejora temporal de la deducibilidad de gastos de seguridad y capacitación.</a:t>
              </a:r>
              <a:endParaRPr lang="es-EC" dirty="0"/>
            </a:p>
            <a:p>
              <a:pPr marL="342900" indent="-342900">
                <a:buFont typeface="+mj-lt"/>
                <a:buAutoNum type="arabicPeriod"/>
              </a:pPr>
              <a:r>
                <a:rPr lang="es-MX" dirty="0"/>
                <a:t>Asociatividad y desarrollo de cadenas productivas con incentivos en deducibilidad para compras a  proveedores de Esmeraldas. Registro para evitar corrupción.</a:t>
              </a:r>
              <a:endParaRPr lang="es-EC" dirty="0"/>
            </a:p>
            <a:p>
              <a:pPr marL="342900" indent="-342900">
                <a:buFont typeface="+mj-lt"/>
                <a:buAutoNum type="arabicPeriod"/>
              </a:pPr>
              <a:r>
                <a:rPr lang="es-MX" dirty="0"/>
                <a:t>Mejora temporal de la deducibilidad por el pago de tasas portuarias y servicios conexos a la carga y a la nave</a:t>
              </a:r>
              <a:endParaRPr lang="es-EC" dirty="0"/>
            </a:p>
            <a:p>
              <a:pPr marL="342900" indent="-342900">
                <a:buFont typeface="+mj-lt"/>
                <a:buAutoNum type="arabicPeriod"/>
              </a:pPr>
              <a:r>
                <a:rPr lang="es-MX" dirty="0"/>
                <a:t>Reforma legal para mejorar la deducibilidad por servicios de seguridad.</a:t>
              </a:r>
              <a:endParaRPr lang="es-EC" dirty="0"/>
            </a:p>
            <a:p>
              <a:pPr marL="342900" indent="-342900">
                <a:buFont typeface="+mj-lt"/>
                <a:buAutoNum type="arabicPeriod"/>
              </a:pPr>
              <a:r>
                <a:rPr lang="es-MX" dirty="0"/>
                <a:t>Reforma legal para mejorar la deducibilidad de gastos de capacitación.</a:t>
              </a:r>
              <a:endParaRPr lang="es-EC" dirty="0"/>
            </a:p>
          </p:txBody>
        </p:sp>
      </p:grpSp>
      <p:sp>
        <p:nvSpPr>
          <p:cNvPr id="13" name="Marcador de número de diapositiva 12">
            <a:extLst>
              <a:ext uri="{FF2B5EF4-FFF2-40B4-BE49-F238E27FC236}">
                <a16:creationId xmlns:a16="http://schemas.microsoft.com/office/drawing/2014/main" xmlns="" id="{EEEB94CA-7E45-4F55-B273-918FE863C845}"/>
              </a:ext>
            </a:extLst>
          </p:cNvPr>
          <p:cNvSpPr>
            <a:spLocks noGrp="1"/>
          </p:cNvSpPr>
          <p:nvPr>
            <p:ph type="sldNum" sz="quarter" idx="12"/>
          </p:nvPr>
        </p:nvSpPr>
        <p:spPr/>
        <p:txBody>
          <a:bodyPr/>
          <a:lstStyle/>
          <a:p>
            <a:fld id="{B50FA0FA-4C5D-4AE1-9D0D-CCB04B6D5846}" type="slidenum">
              <a:rPr lang="es-MX" smtClean="0"/>
              <a:t>31</a:t>
            </a:fld>
            <a:endParaRPr lang="es-MX"/>
          </a:p>
        </p:txBody>
      </p:sp>
      <p:grpSp>
        <p:nvGrpSpPr>
          <p:cNvPr id="14" name="16 Grupo">
            <a:extLst>
              <a:ext uri="{FF2B5EF4-FFF2-40B4-BE49-F238E27FC236}">
                <a16:creationId xmlns:a16="http://schemas.microsoft.com/office/drawing/2014/main" xmlns="" id="{04653863-E795-4089-9478-632B47F16DFE}"/>
              </a:ext>
            </a:extLst>
          </p:cNvPr>
          <p:cNvGrpSpPr/>
          <p:nvPr/>
        </p:nvGrpSpPr>
        <p:grpSpPr>
          <a:xfrm>
            <a:off x="0" y="0"/>
            <a:ext cx="12161520" cy="731520"/>
            <a:chOff x="0" y="0"/>
            <a:chExt cx="17757741" cy="1588560"/>
          </a:xfrm>
        </p:grpSpPr>
        <p:pic>
          <p:nvPicPr>
            <p:cNvPr id="15" name="Picture 2" descr="Resultado de imagen para ecuador y sus regiones">
              <a:extLst>
                <a:ext uri="{FF2B5EF4-FFF2-40B4-BE49-F238E27FC236}">
                  <a16:creationId xmlns:a16="http://schemas.microsoft.com/office/drawing/2014/main" xmlns="" id="{5517533C-5637-428E-AFEA-02F684ED4421}"/>
                </a:ext>
              </a:extLst>
            </p:cNvPr>
            <p:cNvPicPr>
              <a:picLocks noChangeAspect="1" noChangeArrowheads="1"/>
            </p:cNvPicPr>
            <p:nvPr/>
          </p:nvPicPr>
          <p:blipFill>
            <a:blip r:embed="rId2"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16" name="Picture 3" descr="Imagen relacionada">
              <a:extLst>
                <a:ext uri="{FF2B5EF4-FFF2-40B4-BE49-F238E27FC236}">
                  <a16:creationId xmlns:a16="http://schemas.microsoft.com/office/drawing/2014/main" xmlns="" id="{98DB5832-8D24-48CF-8BD1-6C51750DC0CD}"/>
                </a:ext>
              </a:extLst>
            </p:cNvPr>
            <p:cNvPicPr>
              <a:picLocks noChangeAspect="1" noChangeArrowheads="1"/>
            </p:cNvPicPr>
            <p:nvPr/>
          </p:nvPicPr>
          <p:blipFill>
            <a:blip r:embed="rId3"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7" name="Picture 4">
              <a:extLst>
                <a:ext uri="{FF2B5EF4-FFF2-40B4-BE49-F238E27FC236}">
                  <a16:creationId xmlns:a16="http://schemas.microsoft.com/office/drawing/2014/main" xmlns="" id="{D4066AC3-C829-4B49-BAB4-590A0C2536DE}"/>
                </a:ext>
              </a:extLst>
            </p:cNvPr>
            <p:cNvPicPr>
              <a:picLocks noChangeAspect="1" noChangeArrowheads="1"/>
            </p:cNvPicPr>
            <p:nvPr/>
          </p:nvPicPr>
          <p:blipFill>
            <a:blip r:embed="rId4"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8" name="Picture 5" descr="Resultado de imagen para ecuador y sus regiones">
              <a:extLst>
                <a:ext uri="{FF2B5EF4-FFF2-40B4-BE49-F238E27FC236}">
                  <a16:creationId xmlns:a16="http://schemas.microsoft.com/office/drawing/2014/main" xmlns="" id="{17B6C40D-3DED-4BEC-9D6F-AA3819EE04E2}"/>
                </a:ext>
              </a:extLst>
            </p:cNvPr>
            <p:cNvPicPr>
              <a:picLocks noChangeAspect="1" noChangeArrowheads="1"/>
            </p:cNvPicPr>
            <p:nvPr/>
          </p:nvPicPr>
          <p:blipFill>
            <a:blip r:embed="rId5"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9" name="Picture 6" descr="Resultado de imagen para sierra ecuador">
              <a:extLst>
                <a:ext uri="{FF2B5EF4-FFF2-40B4-BE49-F238E27FC236}">
                  <a16:creationId xmlns:a16="http://schemas.microsoft.com/office/drawing/2014/main" xmlns="" id="{5DB740B5-94DA-408B-88C1-37E58EBFE866}"/>
                </a:ext>
              </a:extLst>
            </p:cNvPr>
            <p:cNvPicPr>
              <a:picLocks noChangeAspect="1" noChangeArrowheads="1"/>
            </p:cNvPicPr>
            <p:nvPr/>
          </p:nvPicPr>
          <p:blipFill>
            <a:blip r:embed="rId6"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20" name="Picture 7" descr="Resultado de imagen para mitad del mundo">
              <a:extLst>
                <a:ext uri="{FF2B5EF4-FFF2-40B4-BE49-F238E27FC236}">
                  <a16:creationId xmlns:a16="http://schemas.microsoft.com/office/drawing/2014/main" xmlns="" id="{6937D34E-4209-49DB-8871-7B268C02EFA7}"/>
                </a:ext>
              </a:extLst>
            </p:cNvPr>
            <p:cNvPicPr>
              <a:picLocks noChangeAspect="1" noChangeArrowheads="1"/>
            </p:cNvPicPr>
            <p:nvPr/>
          </p:nvPicPr>
          <p:blipFill>
            <a:blip r:embed="rId7"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21" name="Picture 8" descr="Resultado de imagen para oriente ecuatoriano">
              <a:extLst>
                <a:ext uri="{FF2B5EF4-FFF2-40B4-BE49-F238E27FC236}">
                  <a16:creationId xmlns:a16="http://schemas.microsoft.com/office/drawing/2014/main" xmlns="" id="{79A0CEE4-A286-4769-A2AA-FC13D1055A32}"/>
                </a:ext>
              </a:extLst>
            </p:cNvPr>
            <p:cNvPicPr>
              <a:picLocks noChangeAspect="1" noChangeArrowheads="1"/>
            </p:cNvPicPr>
            <p:nvPr/>
          </p:nvPicPr>
          <p:blipFill>
            <a:blip r:embed="rId8"/>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22" name="Picture 9" descr="Resultado de imagen para oriente ecuatoriano">
              <a:extLst>
                <a:ext uri="{FF2B5EF4-FFF2-40B4-BE49-F238E27FC236}">
                  <a16:creationId xmlns:a16="http://schemas.microsoft.com/office/drawing/2014/main" xmlns="" id="{35B84426-F65D-41E3-A4D2-D80CC9BFAA8A}"/>
                </a:ext>
              </a:extLst>
            </p:cNvPr>
            <p:cNvPicPr>
              <a:picLocks noChangeAspect="1" noChangeArrowheads="1"/>
            </p:cNvPicPr>
            <p:nvPr/>
          </p:nvPicPr>
          <p:blipFill>
            <a:blip r:embed="rId9"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103060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9E6E700-6CFE-41EA-8AD7-8D50B415AF96}"/>
              </a:ext>
            </a:extLst>
          </p:cNvPr>
          <p:cNvSpPr>
            <a:spLocks noGrp="1"/>
          </p:cNvSpPr>
          <p:nvPr>
            <p:ph type="title"/>
          </p:nvPr>
        </p:nvSpPr>
        <p:spPr>
          <a:xfrm>
            <a:off x="72008" y="851225"/>
            <a:ext cx="12192000" cy="662782"/>
          </a:xfrm>
        </p:spPr>
        <p:txBody>
          <a:bodyPr>
            <a:normAutofit fontScale="90000"/>
          </a:bodyPr>
          <a:lstStyle/>
          <a:p>
            <a:r>
              <a:rPr lang="es-ES_tradnl" b="1" dirty="0">
                <a:solidFill>
                  <a:schemeClr val="accent1">
                    <a:lumMod val="50000"/>
                  </a:schemeClr>
                </a:solidFill>
                <a:latin typeface="Calibri" pitchFamily="34" charset="0"/>
                <a:cs typeface="Arial Hebrew" charset="-79"/>
              </a:rPr>
              <a:t>RESULTADOS ESPERADOS</a:t>
            </a:r>
            <a:endParaRPr lang="es-MX" dirty="0"/>
          </a:p>
        </p:txBody>
      </p:sp>
      <p:graphicFrame>
        <p:nvGraphicFramePr>
          <p:cNvPr id="5" name="Diagrama 3">
            <a:extLst>
              <a:ext uri="{FF2B5EF4-FFF2-40B4-BE49-F238E27FC236}">
                <a16:creationId xmlns:a16="http://schemas.microsoft.com/office/drawing/2014/main" xmlns="" id="{3E463EFA-411A-434C-A16B-7F7098787294}"/>
              </a:ext>
            </a:extLst>
          </p:cNvPr>
          <p:cNvGraphicFramePr/>
          <p:nvPr>
            <p:extLst>
              <p:ext uri="{D42A27DB-BD31-4B8C-83A1-F6EECF244321}">
                <p14:modId xmlns:p14="http://schemas.microsoft.com/office/powerpoint/2010/main" val="3938622786"/>
              </p:ext>
            </p:extLst>
          </p:nvPr>
        </p:nvGraphicFramePr>
        <p:xfrm>
          <a:off x="45390" y="583247"/>
          <a:ext cx="10684224" cy="612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número de diapositiva 5">
            <a:extLst>
              <a:ext uri="{FF2B5EF4-FFF2-40B4-BE49-F238E27FC236}">
                <a16:creationId xmlns:a16="http://schemas.microsoft.com/office/drawing/2014/main" xmlns="" id="{1CBC411C-A5D8-40F4-865E-40DFF71995BF}"/>
              </a:ext>
            </a:extLst>
          </p:cNvPr>
          <p:cNvSpPr>
            <a:spLocks noGrp="1"/>
          </p:cNvSpPr>
          <p:nvPr>
            <p:ph type="sldNum" sz="quarter" idx="12"/>
          </p:nvPr>
        </p:nvSpPr>
        <p:spPr/>
        <p:txBody>
          <a:bodyPr/>
          <a:lstStyle/>
          <a:p>
            <a:fld id="{B50FA0FA-4C5D-4AE1-9D0D-CCB04B6D5846}" type="slidenum">
              <a:rPr lang="es-MX" smtClean="0"/>
              <a:t>32</a:t>
            </a:fld>
            <a:endParaRPr lang="es-MX"/>
          </a:p>
        </p:txBody>
      </p:sp>
      <p:grpSp>
        <p:nvGrpSpPr>
          <p:cNvPr id="7" name="16 Grupo">
            <a:extLst>
              <a:ext uri="{FF2B5EF4-FFF2-40B4-BE49-F238E27FC236}">
                <a16:creationId xmlns:a16="http://schemas.microsoft.com/office/drawing/2014/main" xmlns="" id="{EBA4E60A-46D5-4392-84AF-E8B59FF12FD0}"/>
              </a:ext>
            </a:extLst>
          </p:cNvPr>
          <p:cNvGrpSpPr/>
          <p:nvPr/>
        </p:nvGrpSpPr>
        <p:grpSpPr>
          <a:xfrm>
            <a:off x="0" y="0"/>
            <a:ext cx="12161520" cy="731520"/>
            <a:chOff x="0" y="0"/>
            <a:chExt cx="17757741" cy="1588560"/>
          </a:xfrm>
        </p:grpSpPr>
        <p:pic>
          <p:nvPicPr>
            <p:cNvPr id="8" name="Picture 2" descr="Resultado de imagen para ecuador y sus regiones">
              <a:extLst>
                <a:ext uri="{FF2B5EF4-FFF2-40B4-BE49-F238E27FC236}">
                  <a16:creationId xmlns:a16="http://schemas.microsoft.com/office/drawing/2014/main" xmlns="" id="{1D847D00-3DDC-4189-A291-8097B05994D5}"/>
                </a:ext>
              </a:extLst>
            </p:cNvPr>
            <p:cNvPicPr>
              <a:picLocks noChangeAspect="1" noChangeArrowheads="1"/>
            </p:cNvPicPr>
            <p:nvPr/>
          </p:nvPicPr>
          <p:blipFill>
            <a:blip r:embed="rId7"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9" name="Picture 3" descr="Imagen relacionada">
              <a:extLst>
                <a:ext uri="{FF2B5EF4-FFF2-40B4-BE49-F238E27FC236}">
                  <a16:creationId xmlns:a16="http://schemas.microsoft.com/office/drawing/2014/main" xmlns="" id="{D892688A-BF81-4BF3-9F5A-87937266F898}"/>
                </a:ext>
              </a:extLst>
            </p:cNvPr>
            <p:cNvPicPr>
              <a:picLocks noChangeAspect="1" noChangeArrowheads="1"/>
            </p:cNvPicPr>
            <p:nvPr/>
          </p:nvPicPr>
          <p:blipFill>
            <a:blip r:embed="rId8"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xmlns="" id="{2F5BC37A-A055-428F-9FF2-36E6D0BC6FA0}"/>
                </a:ext>
              </a:extLst>
            </p:cNvPr>
            <p:cNvPicPr>
              <a:picLocks noChangeAspect="1" noChangeArrowheads="1"/>
            </p:cNvPicPr>
            <p:nvPr/>
          </p:nvPicPr>
          <p:blipFill>
            <a:blip r:embed="rId9"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1" name="Picture 5" descr="Resultado de imagen para ecuador y sus regiones">
              <a:extLst>
                <a:ext uri="{FF2B5EF4-FFF2-40B4-BE49-F238E27FC236}">
                  <a16:creationId xmlns:a16="http://schemas.microsoft.com/office/drawing/2014/main" xmlns="" id="{4CB0C46D-9D9F-4D06-83A9-77CAEEE09244}"/>
                </a:ext>
              </a:extLst>
            </p:cNvPr>
            <p:cNvPicPr>
              <a:picLocks noChangeAspect="1" noChangeArrowheads="1"/>
            </p:cNvPicPr>
            <p:nvPr/>
          </p:nvPicPr>
          <p:blipFill>
            <a:blip r:embed="rId10"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2" name="Picture 6" descr="Resultado de imagen para sierra ecuador">
              <a:extLst>
                <a:ext uri="{FF2B5EF4-FFF2-40B4-BE49-F238E27FC236}">
                  <a16:creationId xmlns:a16="http://schemas.microsoft.com/office/drawing/2014/main" xmlns="" id="{4CAE3ABD-469D-4ED2-868B-365E5AECD13D}"/>
                </a:ext>
              </a:extLst>
            </p:cNvPr>
            <p:cNvPicPr>
              <a:picLocks noChangeAspect="1" noChangeArrowheads="1"/>
            </p:cNvPicPr>
            <p:nvPr/>
          </p:nvPicPr>
          <p:blipFill>
            <a:blip r:embed="rId11"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3" name="Picture 7" descr="Resultado de imagen para mitad del mundo">
              <a:extLst>
                <a:ext uri="{FF2B5EF4-FFF2-40B4-BE49-F238E27FC236}">
                  <a16:creationId xmlns:a16="http://schemas.microsoft.com/office/drawing/2014/main" xmlns="" id="{47738E5D-3E7E-4E01-88B9-A301D3948E44}"/>
                </a:ext>
              </a:extLst>
            </p:cNvPr>
            <p:cNvPicPr>
              <a:picLocks noChangeAspect="1" noChangeArrowheads="1"/>
            </p:cNvPicPr>
            <p:nvPr/>
          </p:nvPicPr>
          <p:blipFill>
            <a:blip r:embed="rId12"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4" name="Picture 8" descr="Resultado de imagen para oriente ecuatoriano">
              <a:extLst>
                <a:ext uri="{FF2B5EF4-FFF2-40B4-BE49-F238E27FC236}">
                  <a16:creationId xmlns:a16="http://schemas.microsoft.com/office/drawing/2014/main" xmlns="" id="{A78F56BC-889F-49E0-A6FC-C0141E579AD9}"/>
                </a:ext>
              </a:extLst>
            </p:cNvPr>
            <p:cNvPicPr>
              <a:picLocks noChangeAspect="1" noChangeArrowheads="1"/>
            </p:cNvPicPr>
            <p:nvPr/>
          </p:nvPicPr>
          <p:blipFill>
            <a:blip r:embed="rId13"/>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5" name="Picture 9" descr="Resultado de imagen para oriente ecuatoriano">
              <a:extLst>
                <a:ext uri="{FF2B5EF4-FFF2-40B4-BE49-F238E27FC236}">
                  <a16:creationId xmlns:a16="http://schemas.microsoft.com/office/drawing/2014/main" xmlns="" id="{58F6FBE1-7A17-4E63-9334-F2CDBDE4818C}"/>
                </a:ext>
              </a:extLst>
            </p:cNvPr>
            <p:cNvPicPr>
              <a:picLocks noChangeAspect="1" noChangeArrowheads="1"/>
            </p:cNvPicPr>
            <p:nvPr/>
          </p:nvPicPr>
          <p:blipFill>
            <a:blip r:embed="rId14"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120288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9E6E700-6CFE-41EA-8AD7-8D50B415AF96}"/>
              </a:ext>
            </a:extLst>
          </p:cNvPr>
          <p:cNvSpPr>
            <a:spLocks noGrp="1"/>
          </p:cNvSpPr>
          <p:nvPr>
            <p:ph type="title"/>
          </p:nvPr>
        </p:nvSpPr>
        <p:spPr>
          <a:xfrm>
            <a:off x="37999" y="748908"/>
            <a:ext cx="12192000" cy="662782"/>
          </a:xfrm>
        </p:spPr>
        <p:txBody>
          <a:bodyPr>
            <a:normAutofit fontScale="90000"/>
          </a:bodyPr>
          <a:lstStyle/>
          <a:p>
            <a:r>
              <a:rPr lang="es-ES_tradnl" b="1" dirty="0">
                <a:solidFill>
                  <a:schemeClr val="accent1">
                    <a:lumMod val="50000"/>
                  </a:schemeClr>
                </a:solidFill>
                <a:latin typeface="Calibri" pitchFamily="34" charset="0"/>
                <a:cs typeface="Arial Hebrew" charset="-79"/>
              </a:rPr>
              <a:t>Ley Orgánica para el Fomento Productivo - Beneficios </a:t>
            </a:r>
            <a:endParaRPr lang="es-MX" dirty="0"/>
          </a:p>
        </p:txBody>
      </p:sp>
      <p:sp>
        <p:nvSpPr>
          <p:cNvPr id="6" name="Marcador de contenido 2">
            <a:extLst>
              <a:ext uri="{FF2B5EF4-FFF2-40B4-BE49-F238E27FC236}">
                <a16:creationId xmlns:a16="http://schemas.microsoft.com/office/drawing/2014/main" xmlns="" id="{348CC741-E017-4596-9090-65E204543D7E}"/>
              </a:ext>
            </a:extLst>
          </p:cNvPr>
          <p:cNvSpPr txBox="1">
            <a:spLocks/>
          </p:cNvSpPr>
          <p:nvPr/>
        </p:nvSpPr>
        <p:spPr>
          <a:xfrm>
            <a:off x="19392" y="1400968"/>
            <a:ext cx="11901141" cy="5273006"/>
          </a:xfrm>
          <a:prstGeom prst="rect">
            <a:avLst/>
          </a:prstGeom>
        </p:spPr>
        <p:txBody>
          <a:bodyPr>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b="1" dirty="0"/>
              <a:t>Atracción de inversiones: </a:t>
            </a:r>
            <a:r>
              <a:rPr lang="es-MX" dirty="0"/>
              <a:t>Permite la llegada de </a:t>
            </a:r>
            <a:r>
              <a:rPr lang="es-MX" b="1" dirty="0"/>
              <a:t>i</a:t>
            </a:r>
            <a:r>
              <a:rPr lang="es-MX" dirty="0"/>
              <a:t>nversión al Ecuador para generar más producción y plazas de trabajo. </a:t>
            </a:r>
          </a:p>
          <a:p>
            <a:pPr lvl="1" algn="just"/>
            <a:r>
              <a:rPr lang="es-MX" sz="2800" b="1" u="sng" dirty="0"/>
              <a:t>Exoneración de impuesto a la renta y su anticipo para nuevas inversiones:</a:t>
            </a:r>
            <a:r>
              <a:rPr lang="es-MX" sz="2800" dirty="0"/>
              <a:t> 12 años en el territorio nacional, excepto en Guayaquil y Quito, será de 8 años. </a:t>
            </a:r>
          </a:p>
          <a:p>
            <a:pPr lvl="1" algn="just"/>
            <a:r>
              <a:rPr lang="es-MX" sz="2800" b="1" u="sng" dirty="0"/>
              <a:t>Exoneración de ISD: </a:t>
            </a:r>
            <a:r>
              <a:rPr lang="es-MX" sz="2800" dirty="0"/>
              <a:t>Para nuevas inversiones productivas; y por pagos al exterior para sociedades que reinvierten en el país desde al menos el 50% de utilidades.</a:t>
            </a:r>
            <a:r>
              <a:rPr lang="es-MX" sz="2800" b="1" u="sng" dirty="0"/>
              <a:t> </a:t>
            </a:r>
            <a:r>
              <a:rPr lang="es-MX" sz="2800" dirty="0"/>
              <a:t> </a:t>
            </a:r>
          </a:p>
          <a:p>
            <a:pPr lvl="1" algn="just"/>
            <a:r>
              <a:rPr lang="es-MX" sz="2800" b="1" u="sng" dirty="0"/>
              <a:t>Exoneración del impuesto a la renta y su anticipo para inversiones en sector industrial, agroindustrial y agro-asociativos </a:t>
            </a:r>
            <a:r>
              <a:rPr lang="es-MX" sz="2800" dirty="0"/>
              <a:t> por 10 años y en industrias básicas por 15 años. Más 5 años adicionales si las inversiones se localizan en cantones fronterizos del país. </a:t>
            </a:r>
          </a:p>
        </p:txBody>
      </p:sp>
      <p:sp>
        <p:nvSpPr>
          <p:cNvPr id="3" name="Marcador de número de diapositiva 2">
            <a:extLst>
              <a:ext uri="{FF2B5EF4-FFF2-40B4-BE49-F238E27FC236}">
                <a16:creationId xmlns:a16="http://schemas.microsoft.com/office/drawing/2014/main" xmlns="" id="{B1321071-F895-435E-AE4C-128946C68EAC}"/>
              </a:ext>
            </a:extLst>
          </p:cNvPr>
          <p:cNvSpPr>
            <a:spLocks noGrp="1"/>
          </p:cNvSpPr>
          <p:nvPr>
            <p:ph type="sldNum" sz="quarter" idx="12"/>
          </p:nvPr>
        </p:nvSpPr>
        <p:spPr/>
        <p:txBody>
          <a:bodyPr/>
          <a:lstStyle/>
          <a:p>
            <a:fld id="{B50FA0FA-4C5D-4AE1-9D0D-CCB04B6D5846}" type="slidenum">
              <a:rPr lang="es-MX" smtClean="0"/>
              <a:t>33</a:t>
            </a:fld>
            <a:endParaRPr lang="es-MX"/>
          </a:p>
        </p:txBody>
      </p:sp>
      <p:grpSp>
        <p:nvGrpSpPr>
          <p:cNvPr id="5" name="16 Grupo">
            <a:extLst>
              <a:ext uri="{FF2B5EF4-FFF2-40B4-BE49-F238E27FC236}">
                <a16:creationId xmlns:a16="http://schemas.microsoft.com/office/drawing/2014/main" xmlns="" id="{B57E02A9-203E-408D-8BF7-D5D6D49C0B3A}"/>
              </a:ext>
            </a:extLst>
          </p:cNvPr>
          <p:cNvGrpSpPr/>
          <p:nvPr/>
        </p:nvGrpSpPr>
        <p:grpSpPr>
          <a:xfrm>
            <a:off x="0" y="0"/>
            <a:ext cx="12161520" cy="731520"/>
            <a:chOff x="0" y="0"/>
            <a:chExt cx="17757741" cy="1588560"/>
          </a:xfrm>
        </p:grpSpPr>
        <p:pic>
          <p:nvPicPr>
            <p:cNvPr id="7" name="Picture 2" descr="Resultado de imagen para ecuador y sus regiones">
              <a:extLst>
                <a:ext uri="{FF2B5EF4-FFF2-40B4-BE49-F238E27FC236}">
                  <a16:creationId xmlns:a16="http://schemas.microsoft.com/office/drawing/2014/main" xmlns="" id="{6B73FC46-C967-495B-AC2E-4A5A7D19A951}"/>
                </a:ext>
              </a:extLst>
            </p:cNvPr>
            <p:cNvPicPr>
              <a:picLocks noChangeAspect="1" noChangeArrowheads="1"/>
            </p:cNvPicPr>
            <p:nvPr/>
          </p:nvPicPr>
          <p:blipFill>
            <a:blip r:embed="rId2"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8" name="Picture 3" descr="Imagen relacionada">
              <a:extLst>
                <a:ext uri="{FF2B5EF4-FFF2-40B4-BE49-F238E27FC236}">
                  <a16:creationId xmlns:a16="http://schemas.microsoft.com/office/drawing/2014/main" xmlns="" id="{3D7FD8F0-4652-4E96-91CD-BED4B2C1417A}"/>
                </a:ext>
              </a:extLst>
            </p:cNvPr>
            <p:cNvPicPr>
              <a:picLocks noChangeAspect="1" noChangeArrowheads="1"/>
            </p:cNvPicPr>
            <p:nvPr/>
          </p:nvPicPr>
          <p:blipFill>
            <a:blip r:embed="rId3"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9" name="Picture 4">
              <a:extLst>
                <a:ext uri="{FF2B5EF4-FFF2-40B4-BE49-F238E27FC236}">
                  <a16:creationId xmlns:a16="http://schemas.microsoft.com/office/drawing/2014/main" xmlns="" id="{A7A4E884-D62E-486E-8A07-AC66BA1A6552}"/>
                </a:ext>
              </a:extLst>
            </p:cNvPr>
            <p:cNvPicPr>
              <a:picLocks noChangeAspect="1" noChangeArrowheads="1"/>
            </p:cNvPicPr>
            <p:nvPr/>
          </p:nvPicPr>
          <p:blipFill>
            <a:blip r:embed="rId4"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0" name="Picture 5" descr="Resultado de imagen para ecuador y sus regiones">
              <a:extLst>
                <a:ext uri="{FF2B5EF4-FFF2-40B4-BE49-F238E27FC236}">
                  <a16:creationId xmlns:a16="http://schemas.microsoft.com/office/drawing/2014/main" xmlns="" id="{501198FC-F1D1-4783-8B45-B93E9A1F0811}"/>
                </a:ext>
              </a:extLst>
            </p:cNvPr>
            <p:cNvPicPr>
              <a:picLocks noChangeAspect="1" noChangeArrowheads="1"/>
            </p:cNvPicPr>
            <p:nvPr/>
          </p:nvPicPr>
          <p:blipFill>
            <a:blip r:embed="rId5"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1" name="Picture 6" descr="Resultado de imagen para sierra ecuador">
              <a:extLst>
                <a:ext uri="{FF2B5EF4-FFF2-40B4-BE49-F238E27FC236}">
                  <a16:creationId xmlns:a16="http://schemas.microsoft.com/office/drawing/2014/main" xmlns="" id="{2C669628-BE9A-49B6-887A-4C68453F5924}"/>
                </a:ext>
              </a:extLst>
            </p:cNvPr>
            <p:cNvPicPr>
              <a:picLocks noChangeAspect="1" noChangeArrowheads="1"/>
            </p:cNvPicPr>
            <p:nvPr/>
          </p:nvPicPr>
          <p:blipFill>
            <a:blip r:embed="rId6"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2" name="Picture 7" descr="Resultado de imagen para mitad del mundo">
              <a:extLst>
                <a:ext uri="{FF2B5EF4-FFF2-40B4-BE49-F238E27FC236}">
                  <a16:creationId xmlns:a16="http://schemas.microsoft.com/office/drawing/2014/main" xmlns="" id="{BAED1A55-1DC2-4D19-8679-6A2FC4A538C9}"/>
                </a:ext>
              </a:extLst>
            </p:cNvPr>
            <p:cNvPicPr>
              <a:picLocks noChangeAspect="1" noChangeArrowheads="1"/>
            </p:cNvPicPr>
            <p:nvPr/>
          </p:nvPicPr>
          <p:blipFill>
            <a:blip r:embed="rId7"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3" name="Picture 8" descr="Resultado de imagen para oriente ecuatoriano">
              <a:extLst>
                <a:ext uri="{FF2B5EF4-FFF2-40B4-BE49-F238E27FC236}">
                  <a16:creationId xmlns:a16="http://schemas.microsoft.com/office/drawing/2014/main" xmlns="" id="{2AAD154C-CEB0-40FC-BA5B-6DC7AD880885}"/>
                </a:ext>
              </a:extLst>
            </p:cNvPr>
            <p:cNvPicPr>
              <a:picLocks noChangeAspect="1" noChangeArrowheads="1"/>
            </p:cNvPicPr>
            <p:nvPr/>
          </p:nvPicPr>
          <p:blipFill>
            <a:blip r:embed="rId8"/>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4" name="Picture 9" descr="Resultado de imagen para oriente ecuatoriano">
              <a:extLst>
                <a:ext uri="{FF2B5EF4-FFF2-40B4-BE49-F238E27FC236}">
                  <a16:creationId xmlns:a16="http://schemas.microsoft.com/office/drawing/2014/main" xmlns="" id="{D095B254-39E2-41A7-A0AF-407B75BB7DC5}"/>
                </a:ext>
              </a:extLst>
            </p:cNvPr>
            <p:cNvPicPr>
              <a:picLocks noChangeAspect="1" noChangeArrowheads="1"/>
            </p:cNvPicPr>
            <p:nvPr/>
          </p:nvPicPr>
          <p:blipFill>
            <a:blip r:embed="rId9"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8003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xmlns="" id="{B1321071-F895-435E-AE4C-128946C68EAC}"/>
              </a:ext>
            </a:extLst>
          </p:cNvPr>
          <p:cNvSpPr>
            <a:spLocks noGrp="1"/>
          </p:cNvSpPr>
          <p:nvPr>
            <p:ph type="sldNum" sz="quarter" idx="12"/>
          </p:nvPr>
        </p:nvSpPr>
        <p:spPr/>
        <p:txBody>
          <a:bodyPr/>
          <a:lstStyle/>
          <a:p>
            <a:fld id="{B50FA0FA-4C5D-4AE1-9D0D-CCB04B6D5846}" type="slidenum">
              <a:rPr lang="es-MX" smtClean="0"/>
              <a:t>34</a:t>
            </a:fld>
            <a:endParaRPr lang="es-MX"/>
          </a:p>
        </p:txBody>
      </p:sp>
      <p:grpSp>
        <p:nvGrpSpPr>
          <p:cNvPr id="5" name="16 Grupo">
            <a:extLst>
              <a:ext uri="{FF2B5EF4-FFF2-40B4-BE49-F238E27FC236}">
                <a16:creationId xmlns:a16="http://schemas.microsoft.com/office/drawing/2014/main" xmlns="" id="{B57E02A9-203E-408D-8BF7-D5D6D49C0B3A}"/>
              </a:ext>
            </a:extLst>
          </p:cNvPr>
          <p:cNvGrpSpPr/>
          <p:nvPr/>
        </p:nvGrpSpPr>
        <p:grpSpPr>
          <a:xfrm>
            <a:off x="0" y="0"/>
            <a:ext cx="12161520" cy="731520"/>
            <a:chOff x="0" y="0"/>
            <a:chExt cx="17757741" cy="1588560"/>
          </a:xfrm>
        </p:grpSpPr>
        <p:pic>
          <p:nvPicPr>
            <p:cNvPr id="7" name="Picture 2" descr="Resultado de imagen para ecuador y sus regiones">
              <a:extLst>
                <a:ext uri="{FF2B5EF4-FFF2-40B4-BE49-F238E27FC236}">
                  <a16:creationId xmlns:a16="http://schemas.microsoft.com/office/drawing/2014/main" xmlns="" id="{6B73FC46-C967-495B-AC2E-4A5A7D19A951}"/>
                </a:ext>
              </a:extLst>
            </p:cNvPr>
            <p:cNvPicPr>
              <a:picLocks noChangeAspect="1" noChangeArrowheads="1"/>
            </p:cNvPicPr>
            <p:nvPr/>
          </p:nvPicPr>
          <p:blipFill>
            <a:blip r:embed="rId2"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8" name="Picture 3" descr="Imagen relacionada">
              <a:extLst>
                <a:ext uri="{FF2B5EF4-FFF2-40B4-BE49-F238E27FC236}">
                  <a16:creationId xmlns:a16="http://schemas.microsoft.com/office/drawing/2014/main" xmlns="" id="{3D7FD8F0-4652-4E96-91CD-BED4B2C1417A}"/>
                </a:ext>
              </a:extLst>
            </p:cNvPr>
            <p:cNvPicPr>
              <a:picLocks noChangeAspect="1" noChangeArrowheads="1"/>
            </p:cNvPicPr>
            <p:nvPr/>
          </p:nvPicPr>
          <p:blipFill>
            <a:blip r:embed="rId3"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9" name="Picture 4">
              <a:extLst>
                <a:ext uri="{FF2B5EF4-FFF2-40B4-BE49-F238E27FC236}">
                  <a16:creationId xmlns:a16="http://schemas.microsoft.com/office/drawing/2014/main" xmlns="" id="{A7A4E884-D62E-486E-8A07-AC66BA1A6552}"/>
                </a:ext>
              </a:extLst>
            </p:cNvPr>
            <p:cNvPicPr>
              <a:picLocks noChangeAspect="1" noChangeArrowheads="1"/>
            </p:cNvPicPr>
            <p:nvPr/>
          </p:nvPicPr>
          <p:blipFill>
            <a:blip r:embed="rId4"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0" name="Picture 5" descr="Resultado de imagen para ecuador y sus regiones">
              <a:extLst>
                <a:ext uri="{FF2B5EF4-FFF2-40B4-BE49-F238E27FC236}">
                  <a16:creationId xmlns:a16="http://schemas.microsoft.com/office/drawing/2014/main" xmlns="" id="{501198FC-F1D1-4783-8B45-B93E9A1F0811}"/>
                </a:ext>
              </a:extLst>
            </p:cNvPr>
            <p:cNvPicPr>
              <a:picLocks noChangeAspect="1" noChangeArrowheads="1"/>
            </p:cNvPicPr>
            <p:nvPr/>
          </p:nvPicPr>
          <p:blipFill>
            <a:blip r:embed="rId5"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1" name="Picture 6" descr="Resultado de imagen para sierra ecuador">
              <a:extLst>
                <a:ext uri="{FF2B5EF4-FFF2-40B4-BE49-F238E27FC236}">
                  <a16:creationId xmlns:a16="http://schemas.microsoft.com/office/drawing/2014/main" xmlns="" id="{2C669628-BE9A-49B6-887A-4C68453F5924}"/>
                </a:ext>
              </a:extLst>
            </p:cNvPr>
            <p:cNvPicPr>
              <a:picLocks noChangeAspect="1" noChangeArrowheads="1"/>
            </p:cNvPicPr>
            <p:nvPr/>
          </p:nvPicPr>
          <p:blipFill>
            <a:blip r:embed="rId6"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2" name="Picture 7" descr="Resultado de imagen para mitad del mundo">
              <a:extLst>
                <a:ext uri="{FF2B5EF4-FFF2-40B4-BE49-F238E27FC236}">
                  <a16:creationId xmlns:a16="http://schemas.microsoft.com/office/drawing/2014/main" xmlns="" id="{BAED1A55-1DC2-4D19-8679-6A2FC4A538C9}"/>
                </a:ext>
              </a:extLst>
            </p:cNvPr>
            <p:cNvPicPr>
              <a:picLocks noChangeAspect="1" noChangeArrowheads="1"/>
            </p:cNvPicPr>
            <p:nvPr/>
          </p:nvPicPr>
          <p:blipFill>
            <a:blip r:embed="rId7"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3" name="Picture 8" descr="Resultado de imagen para oriente ecuatoriano">
              <a:extLst>
                <a:ext uri="{FF2B5EF4-FFF2-40B4-BE49-F238E27FC236}">
                  <a16:creationId xmlns:a16="http://schemas.microsoft.com/office/drawing/2014/main" xmlns="" id="{2AAD154C-CEB0-40FC-BA5B-6DC7AD880885}"/>
                </a:ext>
              </a:extLst>
            </p:cNvPr>
            <p:cNvPicPr>
              <a:picLocks noChangeAspect="1" noChangeArrowheads="1"/>
            </p:cNvPicPr>
            <p:nvPr/>
          </p:nvPicPr>
          <p:blipFill>
            <a:blip r:embed="rId8"/>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4" name="Picture 9" descr="Resultado de imagen para oriente ecuatoriano">
              <a:extLst>
                <a:ext uri="{FF2B5EF4-FFF2-40B4-BE49-F238E27FC236}">
                  <a16:creationId xmlns:a16="http://schemas.microsoft.com/office/drawing/2014/main" xmlns="" id="{D095B254-39E2-41A7-A0AF-407B75BB7DC5}"/>
                </a:ext>
              </a:extLst>
            </p:cNvPr>
            <p:cNvPicPr>
              <a:picLocks noChangeAspect="1" noChangeArrowheads="1"/>
            </p:cNvPicPr>
            <p:nvPr/>
          </p:nvPicPr>
          <p:blipFill>
            <a:blip r:embed="rId9"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
        <p:nvSpPr>
          <p:cNvPr id="15" name="Título 14">
            <a:extLst>
              <a:ext uri="{FF2B5EF4-FFF2-40B4-BE49-F238E27FC236}">
                <a16:creationId xmlns:a16="http://schemas.microsoft.com/office/drawing/2014/main" xmlns="" id="{9D87950D-15AD-438D-97A2-D7C730178355}"/>
              </a:ext>
            </a:extLst>
          </p:cNvPr>
          <p:cNvSpPr>
            <a:spLocks noGrp="1"/>
          </p:cNvSpPr>
          <p:nvPr>
            <p:ph type="title"/>
          </p:nvPr>
        </p:nvSpPr>
        <p:spPr>
          <a:xfrm>
            <a:off x="0" y="2493728"/>
            <a:ext cx="12161520" cy="1325563"/>
          </a:xfrm>
        </p:spPr>
        <p:txBody>
          <a:bodyPr/>
          <a:lstStyle/>
          <a:p>
            <a:pPr algn="ctr"/>
            <a:r>
              <a:rPr lang="es-MX" dirty="0">
                <a:hlinkClick r:id="rId10"/>
              </a:rPr>
              <a:t>egarcia@mipro.gob.ec</a:t>
            </a:r>
            <a:r>
              <a:rPr lang="es-MX" dirty="0"/>
              <a:t> </a:t>
            </a:r>
          </a:p>
        </p:txBody>
      </p:sp>
      <p:sp>
        <p:nvSpPr>
          <p:cNvPr id="16" name="5 CuadroTexto"/>
          <p:cNvSpPr txBox="1"/>
          <p:nvPr/>
        </p:nvSpPr>
        <p:spPr>
          <a:xfrm>
            <a:off x="0" y="5842337"/>
            <a:ext cx="3314369" cy="1015663"/>
          </a:xfrm>
          <a:prstGeom prst="rect">
            <a:avLst/>
          </a:prstGeom>
          <a:noFill/>
        </p:spPr>
        <p:txBody>
          <a:bodyPr wrap="none" rtlCol="0">
            <a:spAutoFit/>
          </a:bodyPr>
          <a:lstStyle/>
          <a:p>
            <a:endParaRPr lang="es-EC" sz="1200" dirty="0" smtClean="0">
              <a:solidFill>
                <a:prstClr val="black"/>
              </a:solidFill>
            </a:endParaRPr>
          </a:p>
          <a:p>
            <a:r>
              <a:rPr lang="es-EC" sz="1200" dirty="0" smtClean="0">
                <a:solidFill>
                  <a:prstClr val="black"/>
                </a:solidFill>
              </a:rPr>
              <a:t>Alexandra Palacios</a:t>
            </a:r>
          </a:p>
          <a:p>
            <a:r>
              <a:rPr lang="es-EC" sz="1200" dirty="0" smtClean="0">
                <a:solidFill>
                  <a:prstClr val="black"/>
                </a:solidFill>
              </a:rPr>
              <a:t>Coordinadora </a:t>
            </a:r>
            <a:r>
              <a:rPr lang="es-EC" sz="1200" dirty="0" smtClean="0">
                <a:solidFill>
                  <a:prstClr val="black"/>
                </a:solidFill>
              </a:rPr>
              <a:t>General de </a:t>
            </a:r>
            <a:r>
              <a:rPr lang="es-EC" sz="1200" dirty="0" smtClean="0">
                <a:solidFill>
                  <a:prstClr val="black"/>
                </a:solidFill>
              </a:rPr>
              <a:t>Estudios</a:t>
            </a:r>
            <a:endParaRPr lang="es-EC" sz="1200" dirty="0" smtClean="0">
              <a:solidFill>
                <a:prstClr val="black"/>
              </a:solidFill>
            </a:endParaRPr>
          </a:p>
          <a:p>
            <a:r>
              <a:rPr lang="es-EC" sz="1200" dirty="0" smtClean="0">
                <a:solidFill>
                  <a:prstClr val="black"/>
                </a:solidFill>
              </a:rPr>
              <a:t>Prospectivos y Macroeconómicos para la Industria</a:t>
            </a:r>
            <a:endParaRPr lang="es-EC" sz="1200" dirty="0" smtClean="0">
              <a:solidFill>
                <a:prstClr val="black"/>
              </a:solidFill>
            </a:endParaRPr>
          </a:p>
          <a:p>
            <a:r>
              <a:rPr lang="es-EC" sz="1200" dirty="0" smtClean="0">
                <a:solidFill>
                  <a:prstClr val="black"/>
                </a:solidFill>
                <a:hlinkClick r:id="rId11"/>
              </a:rPr>
              <a:t>mpalacios@mipro.gob.ec</a:t>
            </a:r>
            <a:endParaRPr lang="es-EC" sz="1200" dirty="0">
              <a:solidFill>
                <a:prstClr val="black"/>
              </a:solidFill>
            </a:endParaRPr>
          </a:p>
        </p:txBody>
      </p:sp>
    </p:spTree>
    <p:extLst>
      <p:ext uri="{BB962C8B-B14F-4D97-AF65-F5344CB8AC3E}">
        <p14:creationId xmlns:p14="http://schemas.microsoft.com/office/powerpoint/2010/main" val="1367122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6F4A39-9D08-4503-89CD-5B5DDFE3F268}"/>
              </a:ext>
            </a:extLst>
          </p:cNvPr>
          <p:cNvSpPr>
            <a:spLocks noGrp="1"/>
          </p:cNvSpPr>
          <p:nvPr>
            <p:ph type="title"/>
          </p:nvPr>
        </p:nvSpPr>
        <p:spPr>
          <a:xfrm>
            <a:off x="0" y="809368"/>
            <a:ext cx="12192000" cy="815502"/>
          </a:xfrm>
        </p:spPr>
        <p:txBody>
          <a:bodyPr>
            <a:normAutofit/>
          </a:bodyPr>
          <a:lstStyle/>
          <a:p>
            <a:r>
              <a:rPr lang="es-ES_tradnl" sz="4000" b="1" dirty="0">
                <a:solidFill>
                  <a:schemeClr val="accent1">
                    <a:lumMod val="50000"/>
                  </a:schemeClr>
                </a:solidFill>
                <a:latin typeface="Calibri" pitchFamily="34" charset="0"/>
                <a:cs typeface="Arial Hebrew" charset="-79"/>
              </a:rPr>
              <a:t>LOGROS DE LA POLÍTICA DE COMERCIO EXTERIOR</a:t>
            </a:r>
            <a:endParaRPr lang="es-MX" sz="4000" dirty="0"/>
          </a:p>
        </p:txBody>
      </p:sp>
      <p:sp>
        <p:nvSpPr>
          <p:cNvPr id="5" name="CuadroTexto 4">
            <a:extLst>
              <a:ext uri="{FF2B5EF4-FFF2-40B4-BE49-F238E27FC236}">
                <a16:creationId xmlns:a16="http://schemas.microsoft.com/office/drawing/2014/main" xmlns="" id="{5104129A-97EA-45C3-85CC-A5EFC14F71E7}"/>
              </a:ext>
            </a:extLst>
          </p:cNvPr>
          <p:cNvSpPr txBox="1">
            <a:spLocks noChangeArrowheads="1"/>
          </p:cNvSpPr>
          <p:nvPr/>
        </p:nvSpPr>
        <p:spPr bwMode="auto">
          <a:xfrm>
            <a:off x="129094" y="1754015"/>
            <a:ext cx="12077828"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342900" indent="-342900" algn="just">
              <a:buFont typeface="Wingdings" panose="05000000000000000000" pitchFamily="2" charset="2"/>
              <a:buChar char="ü"/>
            </a:pPr>
            <a:r>
              <a:rPr lang="es-ES_tradnl" altLang="en-US" sz="2400" dirty="0">
                <a:latin typeface="+mn-lt"/>
                <a:ea typeface="Helvetica Neue Light"/>
                <a:cs typeface="Helvetica Neue Light"/>
              </a:rPr>
              <a:t> Ecuador se inserta en el mundo mediante el fortalecimiento de sus relaciones comerciales:</a:t>
            </a:r>
          </a:p>
          <a:p>
            <a:pPr marL="342900" indent="-342900" algn="just">
              <a:buFont typeface="Wingdings" panose="05000000000000000000" pitchFamily="2" charset="2"/>
              <a:buChar char="ü"/>
            </a:pPr>
            <a:endParaRPr lang="es-ES_tradnl" altLang="en-US" sz="2400" dirty="0">
              <a:latin typeface="+mn-lt"/>
              <a:ea typeface="Helvetica Neue Light"/>
              <a:cs typeface="Helvetica Neue Light"/>
            </a:endParaRPr>
          </a:p>
          <a:p>
            <a:pPr marL="3771900" lvl="7" indent="-342900" algn="just">
              <a:buFont typeface="Wingdings" panose="05000000000000000000" pitchFamily="2" charset="2"/>
              <a:buChar char="ü"/>
            </a:pPr>
            <a:r>
              <a:rPr lang="es-ES_tradnl" altLang="en-US" sz="2400" dirty="0">
                <a:latin typeface="+mn-lt"/>
                <a:ea typeface="Helvetica Neue Light"/>
                <a:cs typeface="Helvetica Neue Light"/>
              </a:rPr>
              <a:t> Interés para conformar la Alianza del Pacífico </a:t>
            </a:r>
          </a:p>
          <a:p>
            <a:pPr marL="3771900" lvl="7" indent="-342900" algn="just">
              <a:buFont typeface="Wingdings" panose="05000000000000000000" pitchFamily="2" charset="2"/>
              <a:buChar char="ü"/>
            </a:pPr>
            <a:endParaRPr lang="es-ES_tradnl" altLang="en-US" dirty="0">
              <a:latin typeface="+mn-lt"/>
              <a:ea typeface="Helvetica Neue Light"/>
              <a:cs typeface="Helvetica Neue Light"/>
            </a:endParaRPr>
          </a:p>
          <a:p>
            <a:pPr marL="3771900" lvl="7" indent="-342900" algn="just">
              <a:buFont typeface="Wingdings" panose="05000000000000000000" pitchFamily="2" charset="2"/>
              <a:buChar char="ü"/>
            </a:pPr>
            <a:r>
              <a:rPr lang="es-ES_tradnl" altLang="en-US" sz="2400" dirty="0">
                <a:latin typeface="+mn-lt"/>
                <a:ea typeface="Helvetica Neue Light"/>
                <a:cs typeface="Helvetica Neue Light"/>
              </a:rPr>
              <a:t> Búsqueda de un acuerdo comercial con la Unión Económica Euroasiática </a:t>
            </a:r>
            <a:r>
              <a:rPr lang="es-ES_tradnl" altLang="en-US" sz="2400" dirty="0">
                <a:latin typeface="+mn-lt"/>
              </a:rPr>
              <a:t>(</a:t>
            </a:r>
            <a:r>
              <a:rPr lang="es-ES" sz="2400" dirty="0">
                <a:latin typeface="+mn-lt"/>
              </a:rPr>
              <a:t>Rusia, </a:t>
            </a:r>
            <a:r>
              <a:rPr lang="es-ES" sz="2400" dirty="0" err="1">
                <a:latin typeface="+mn-lt"/>
              </a:rPr>
              <a:t>Belarús</a:t>
            </a:r>
            <a:r>
              <a:rPr lang="es-ES" sz="2400" dirty="0">
                <a:latin typeface="+mn-lt"/>
              </a:rPr>
              <a:t>, Kazajstán, Armenia y Kirguistán)</a:t>
            </a:r>
          </a:p>
          <a:p>
            <a:pPr marL="3771900" lvl="7" indent="-342900" algn="just">
              <a:buFont typeface="Wingdings" panose="05000000000000000000" pitchFamily="2" charset="2"/>
              <a:buChar char="ü"/>
            </a:pPr>
            <a:endParaRPr lang="es-ES" dirty="0">
              <a:latin typeface="+mn-lt"/>
            </a:endParaRPr>
          </a:p>
          <a:p>
            <a:pPr marL="3771900" lvl="7" indent="-342900" algn="just">
              <a:buFont typeface="Wingdings" panose="05000000000000000000" pitchFamily="2" charset="2"/>
              <a:buChar char="ü"/>
            </a:pPr>
            <a:r>
              <a:rPr lang="en-US" altLang="en-US" sz="2400" dirty="0" err="1">
                <a:ea typeface="Helvetica Neue Light"/>
                <a:cs typeface="Helvetica Neue Light"/>
              </a:rPr>
              <a:t>Búsqueda</a:t>
            </a:r>
            <a:r>
              <a:rPr lang="en-US" altLang="en-US" sz="2400" dirty="0">
                <a:ea typeface="Helvetica Neue Light"/>
                <a:cs typeface="Helvetica Neue Light"/>
              </a:rPr>
              <a:t> de </a:t>
            </a:r>
            <a:r>
              <a:rPr lang="en-US" altLang="en-US" sz="2400" dirty="0" err="1">
                <a:ea typeface="Helvetica Neue Light"/>
                <a:cs typeface="Helvetica Neue Light"/>
              </a:rPr>
              <a:t>Acuerdos</a:t>
            </a:r>
            <a:r>
              <a:rPr lang="en-US" altLang="en-US" sz="2400" dirty="0">
                <a:ea typeface="Helvetica Neue Light"/>
                <a:cs typeface="Helvetica Neue Light"/>
              </a:rPr>
              <a:t> de </a:t>
            </a:r>
            <a:r>
              <a:rPr lang="en-US" altLang="en-US" sz="2400" dirty="0" err="1">
                <a:ea typeface="Helvetica Neue Light"/>
                <a:cs typeface="Helvetica Neue Light"/>
              </a:rPr>
              <a:t>Complementación</a:t>
            </a:r>
            <a:r>
              <a:rPr lang="en-US" altLang="en-US" sz="2400" dirty="0">
                <a:ea typeface="Helvetica Neue Light"/>
                <a:cs typeface="Helvetica Neue Light"/>
              </a:rPr>
              <a:t> </a:t>
            </a:r>
            <a:r>
              <a:rPr lang="en-US" altLang="en-US" sz="2400" dirty="0" err="1">
                <a:ea typeface="Helvetica Neue Light"/>
                <a:cs typeface="Helvetica Neue Light"/>
              </a:rPr>
              <a:t>Económica</a:t>
            </a:r>
            <a:r>
              <a:rPr lang="en-US" altLang="en-US" sz="2400" dirty="0">
                <a:ea typeface="Helvetica Neue Light"/>
                <a:cs typeface="Helvetica Neue Light"/>
              </a:rPr>
              <a:t> con </a:t>
            </a:r>
            <a:r>
              <a:rPr lang="en-US" altLang="en-US" sz="2400" dirty="0" err="1">
                <a:ea typeface="Helvetica Neue Light"/>
                <a:cs typeface="Helvetica Neue Light"/>
              </a:rPr>
              <a:t>Japón</a:t>
            </a:r>
            <a:r>
              <a:rPr lang="en-US" altLang="en-US" sz="2400" dirty="0">
                <a:ea typeface="Helvetica Neue Light"/>
                <a:cs typeface="Helvetica Neue Light"/>
              </a:rPr>
              <a:t> </a:t>
            </a:r>
          </a:p>
          <a:p>
            <a:pPr marL="3771900" lvl="7" indent="-342900" algn="just">
              <a:buFont typeface="Wingdings" panose="05000000000000000000" pitchFamily="2" charset="2"/>
              <a:buChar char="ü"/>
            </a:pPr>
            <a:endParaRPr lang="en-US" altLang="en-US" dirty="0">
              <a:ea typeface="Helvetica Neue Light"/>
              <a:cs typeface="Helvetica Neue Light"/>
            </a:endParaRPr>
          </a:p>
          <a:p>
            <a:pPr marL="3771900" lvl="7" indent="-342900" algn="just">
              <a:buFont typeface="Wingdings" panose="05000000000000000000" pitchFamily="2" charset="2"/>
              <a:buChar char="ü"/>
            </a:pPr>
            <a:r>
              <a:rPr lang="en-US" altLang="en-US" sz="2400" dirty="0" err="1">
                <a:ea typeface="Helvetica Neue Light"/>
                <a:cs typeface="Helvetica Neue Light"/>
              </a:rPr>
              <a:t>Reanudación</a:t>
            </a:r>
            <a:r>
              <a:rPr lang="en-US" altLang="en-US" sz="2400" dirty="0">
                <a:ea typeface="Helvetica Neue Light"/>
                <a:cs typeface="Helvetica Neue Light"/>
              </a:rPr>
              <a:t> de </a:t>
            </a:r>
            <a:r>
              <a:rPr lang="en-US" altLang="en-US" sz="2400" dirty="0" err="1">
                <a:ea typeface="Helvetica Neue Light"/>
                <a:cs typeface="Helvetica Neue Light"/>
              </a:rPr>
              <a:t>Acuerdo</a:t>
            </a:r>
            <a:r>
              <a:rPr lang="en-US" altLang="en-US" sz="2400" dirty="0">
                <a:ea typeface="Helvetica Neue Light"/>
                <a:cs typeface="Helvetica Neue Light"/>
              </a:rPr>
              <a:t> </a:t>
            </a:r>
            <a:r>
              <a:rPr lang="en-US" altLang="en-US" sz="2400" dirty="0" err="1">
                <a:ea typeface="Helvetica Neue Light"/>
                <a:cs typeface="Helvetica Neue Light"/>
              </a:rPr>
              <a:t>Estratégico</a:t>
            </a:r>
            <a:r>
              <a:rPr lang="en-US" altLang="en-US" sz="2400" dirty="0">
                <a:ea typeface="Helvetica Neue Light"/>
                <a:cs typeface="Helvetica Neue Light"/>
              </a:rPr>
              <a:t> de </a:t>
            </a:r>
            <a:r>
              <a:rPr lang="en-US" altLang="en-US" sz="2400" dirty="0" err="1">
                <a:ea typeface="Helvetica Neue Light"/>
                <a:cs typeface="Helvetica Neue Light"/>
              </a:rPr>
              <a:t>Cooperación</a:t>
            </a:r>
            <a:r>
              <a:rPr lang="en-US" altLang="en-US" sz="2400" dirty="0">
                <a:ea typeface="Helvetica Neue Light"/>
                <a:cs typeface="Helvetica Neue Light"/>
              </a:rPr>
              <a:t> </a:t>
            </a:r>
            <a:r>
              <a:rPr lang="en-US" altLang="en-US" sz="2400" dirty="0" err="1">
                <a:ea typeface="Helvetica Neue Light"/>
                <a:cs typeface="Helvetica Neue Light"/>
              </a:rPr>
              <a:t>Económica</a:t>
            </a:r>
            <a:r>
              <a:rPr lang="en-US" altLang="en-US" sz="2400" dirty="0">
                <a:ea typeface="Helvetica Neue Light"/>
                <a:cs typeface="Helvetica Neue Light"/>
              </a:rPr>
              <a:t> (SECA) con </a:t>
            </a:r>
            <a:r>
              <a:rPr lang="en-US" altLang="en-US" sz="2400" dirty="0" err="1">
                <a:ea typeface="Helvetica Neue Light"/>
                <a:cs typeface="Helvetica Neue Light"/>
              </a:rPr>
              <a:t>Corea</a:t>
            </a:r>
            <a:r>
              <a:rPr lang="en-US" altLang="en-US" sz="2400" dirty="0">
                <a:ea typeface="Helvetica Neue Light"/>
                <a:cs typeface="Helvetica Neue Light"/>
              </a:rPr>
              <a:t> del Sur</a:t>
            </a:r>
            <a:endParaRPr lang="es-ES_tradnl" altLang="en-US" sz="2400" dirty="0">
              <a:ea typeface="Helvetica Neue Light"/>
              <a:cs typeface="Helvetica Neue Light"/>
            </a:endParaRPr>
          </a:p>
          <a:p>
            <a:pPr marL="3771900" lvl="7" indent="-342900" algn="just">
              <a:buFont typeface="Wingdings" panose="05000000000000000000" pitchFamily="2" charset="2"/>
              <a:buChar char="ü"/>
            </a:pPr>
            <a:endParaRPr lang="es-ES_tradnl" altLang="en-US" sz="2400" dirty="0">
              <a:latin typeface="+mn-lt"/>
              <a:ea typeface="Helvetica Neue Light"/>
              <a:cs typeface="Helvetica Neue Light"/>
            </a:endParaRPr>
          </a:p>
          <a:p>
            <a:pPr lvl="1" indent="0" algn="just"/>
            <a:r>
              <a:rPr lang="es-ES_tradnl" altLang="en-US" sz="2400" dirty="0">
                <a:latin typeface="+mn-lt"/>
                <a:ea typeface="Helvetica Neue Light"/>
                <a:cs typeface="Helvetica Neue Light"/>
              </a:rPr>
              <a:t>		</a:t>
            </a:r>
          </a:p>
        </p:txBody>
      </p:sp>
      <p:pic>
        <p:nvPicPr>
          <p:cNvPr id="6" name="Imagen 5">
            <a:extLst>
              <a:ext uri="{FF2B5EF4-FFF2-40B4-BE49-F238E27FC236}">
                <a16:creationId xmlns:a16="http://schemas.microsoft.com/office/drawing/2014/main" xmlns="" id="{AF4EC815-A038-4961-8910-1751421D5048}"/>
              </a:ext>
            </a:extLst>
          </p:cNvPr>
          <p:cNvPicPr>
            <a:picLocks noChangeAspect="1"/>
          </p:cNvPicPr>
          <p:nvPr/>
        </p:nvPicPr>
        <p:blipFill>
          <a:blip r:embed="rId2"/>
          <a:stretch>
            <a:fillRect/>
          </a:stretch>
        </p:blipFill>
        <p:spPr>
          <a:xfrm>
            <a:off x="1141955" y="2440811"/>
            <a:ext cx="1338607" cy="1374631"/>
          </a:xfrm>
          <a:prstGeom prst="rect">
            <a:avLst/>
          </a:prstGeom>
        </p:spPr>
      </p:pic>
      <p:sp>
        <p:nvSpPr>
          <p:cNvPr id="9" name="CuadroTexto 8">
            <a:extLst>
              <a:ext uri="{FF2B5EF4-FFF2-40B4-BE49-F238E27FC236}">
                <a16:creationId xmlns:a16="http://schemas.microsoft.com/office/drawing/2014/main" xmlns="" id="{9F022222-6A10-41F9-8B40-312CE6FCDCF3}"/>
              </a:ext>
            </a:extLst>
          </p:cNvPr>
          <p:cNvSpPr txBox="1"/>
          <p:nvPr/>
        </p:nvSpPr>
        <p:spPr>
          <a:xfrm>
            <a:off x="-13647" y="6551327"/>
            <a:ext cx="5104263" cy="261610"/>
          </a:xfrm>
          <a:prstGeom prst="rect">
            <a:avLst/>
          </a:prstGeom>
          <a:noFill/>
        </p:spPr>
        <p:txBody>
          <a:bodyPr wrap="square" rtlCol="0">
            <a:spAutoFit/>
          </a:bodyPr>
          <a:lstStyle/>
          <a:p>
            <a:r>
              <a:rPr lang="es-MX" sz="1050" dirty="0"/>
              <a:t>Fuente: Ministerio de Comercio Exterior del Ecuador </a:t>
            </a:r>
          </a:p>
        </p:txBody>
      </p:sp>
      <p:sp>
        <p:nvSpPr>
          <p:cNvPr id="10" name="Marcador de número de diapositiva 9">
            <a:extLst>
              <a:ext uri="{FF2B5EF4-FFF2-40B4-BE49-F238E27FC236}">
                <a16:creationId xmlns:a16="http://schemas.microsoft.com/office/drawing/2014/main" xmlns="" id="{F25ECA88-EFEF-46CA-A70C-52B3E056B5DC}"/>
              </a:ext>
            </a:extLst>
          </p:cNvPr>
          <p:cNvSpPr>
            <a:spLocks noGrp="1"/>
          </p:cNvSpPr>
          <p:nvPr>
            <p:ph type="sldNum" sz="quarter" idx="12"/>
          </p:nvPr>
        </p:nvSpPr>
        <p:spPr/>
        <p:txBody>
          <a:bodyPr/>
          <a:lstStyle/>
          <a:p>
            <a:fld id="{B50FA0FA-4C5D-4AE1-9D0D-CCB04B6D5846}" type="slidenum">
              <a:rPr lang="es-MX" smtClean="0"/>
              <a:t>4</a:t>
            </a:fld>
            <a:endParaRPr lang="es-MX"/>
          </a:p>
        </p:txBody>
      </p:sp>
      <p:pic>
        <p:nvPicPr>
          <p:cNvPr id="3" name="Imagen 2"/>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1141955" y="4073733"/>
            <a:ext cx="1721246" cy="1069270"/>
          </a:xfrm>
          <a:prstGeom prst="rect">
            <a:avLst/>
          </a:prstGeom>
        </p:spPr>
      </p:pic>
      <p:grpSp>
        <p:nvGrpSpPr>
          <p:cNvPr id="12" name="16 Grupo">
            <a:extLst>
              <a:ext uri="{FF2B5EF4-FFF2-40B4-BE49-F238E27FC236}">
                <a16:creationId xmlns:a16="http://schemas.microsoft.com/office/drawing/2014/main" xmlns="" id="{B8109171-D9D0-4545-B35B-638CA3172D73}"/>
              </a:ext>
            </a:extLst>
          </p:cNvPr>
          <p:cNvGrpSpPr/>
          <p:nvPr/>
        </p:nvGrpSpPr>
        <p:grpSpPr>
          <a:xfrm>
            <a:off x="0" y="0"/>
            <a:ext cx="12161520" cy="731520"/>
            <a:chOff x="0" y="0"/>
            <a:chExt cx="17757741" cy="1588560"/>
          </a:xfrm>
        </p:grpSpPr>
        <p:pic>
          <p:nvPicPr>
            <p:cNvPr id="13" name="Picture 2" descr="Resultado de imagen para ecuador y sus regiones">
              <a:extLst>
                <a:ext uri="{FF2B5EF4-FFF2-40B4-BE49-F238E27FC236}">
                  <a16:creationId xmlns:a16="http://schemas.microsoft.com/office/drawing/2014/main" xmlns="" id="{31B147B9-1CEE-46E8-8379-6104E69E9E43}"/>
                </a:ext>
              </a:extLst>
            </p:cNvPr>
            <p:cNvPicPr>
              <a:picLocks noChangeAspect="1" noChangeArrowheads="1"/>
            </p:cNvPicPr>
            <p:nvPr/>
          </p:nvPicPr>
          <p:blipFill>
            <a:blip r:embed="rId5"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14" name="Picture 3" descr="Imagen relacionada">
              <a:extLst>
                <a:ext uri="{FF2B5EF4-FFF2-40B4-BE49-F238E27FC236}">
                  <a16:creationId xmlns:a16="http://schemas.microsoft.com/office/drawing/2014/main" xmlns="" id="{E9D4F522-AF67-4BB4-839D-31A13DF3ED95}"/>
                </a:ext>
              </a:extLst>
            </p:cNvPr>
            <p:cNvPicPr>
              <a:picLocks noChangeAspect="1" noChangeArrowheads="1"/>
            </p:cNvPicPr>
            <p:nvPr/>
          </p:nvPicPr>
          <p:blipFill>
            <a:blip r:embed="rId6"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5" name="Picture 4">
              <a:extLst>
                <a:ext uri="{FF2B5EF4-FFF2-40B4-BE49-F238E27FC236}">
                  <a16:creationId xmlns:a16="http://schemas.microsoft.com/office/drawing/2014/main" xmlns="" id="{B7AE1CEE-647F-4500-A347-B4B134DF2551}"/>
                </a:ext>
              </a:extLst>
            </p:cNvPr>
            <p:cNvPicPr>
              <a:picLocks noChangeAspect="1" noChangeArrowheads="1"/>
            </p:cNvPicPr>
            <p:nvPr/>
          </p:nvPicPr>
          <p:blipFill>
            <a:blip r:embed="rId7"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6" name="Picture 5" descr="Resultado de imagen para ecuador y sus regiones">
              <a:extLst>
                <a:ext uri="{FF2B5EF4-FFF2-40B4-BE49-F238E27FC236}">
                  <a16:creationId xmlns:a16="http://schemas.microsoft.com/office/drawing/2014/main" xmlns="" id="{02625DDB-01DE-43D3-9045-21F69ED0C5D5}"/>
                </a:ext>
              </a:extLst>
            </p:cNvPr>
            <p:cNvPicPr>
              <a:picLocks noChangeAspect="1" noChangeArrowheads="1"/>
            </p:cNvPicPr>
            <p:nvPr/>
          </p:nvPicPr>
          <p:blipFill>
            <a:blip r:embed="rId8"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7" name="Picture 6" descr="Resultado de imagen para sierra ecuador">
              <a:extLst>
                <a:ext uri="{FF2B5EF4-FFF2-40B4-BE49-F238E27FC236}">
                  <a16:creationId xmlns:a16="http://schemas.microsoft.com/office/drawing/2014/main" xmlns="" id="{CC9DF09C-B0E9-414A-AFC5-9C2236CDFF3D}"/>
                </a:ext>
              </a:extLst>
            </p:cNvPr>
            <p:cNvPicPr>
              <a:picLocks noChangeAspect="1" noChangeArrowheads="1"/>
            </p:cNvPicPr>
            <p:nvPr/>
          </p:nvPicPr>
          <p:blipFill>
            <a:blip r:embed="rId9"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8" name="Picture 7" descr="Resultado de imagen para mitad del mundo">
              <a:extLst>
                <a:ext uri="{FF2B5EF4-FFF2-40B4-BE49-F238E27FC236}">
                  <a16:creationId xmlns:a16="http://schemas.microsoft.com/office/drawing/2014/main" xmlns="" id="{E161AB56-53C8-4C9F-BFDF-54C5EC2B2C8F}"/>
                </a:ext>
              </a:extLst>
            </p:cNvPr>
            <p:cNvPicPr>
              <a:picLocks noChangeAspect="1" noChangeArrowheads="1"/>
            </p:cNvPicPr>
            <p:nvPr/>
          </p:nvPicPr>
          <p:blipFill>
            <a:blip r:embed="rId10"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9" name="Picture 8" descr="Resultado de imagen para oriente ecuatoriano">
              <a:extLst>
                <a:ext uri="{FF2B5EF4-FFF2-40B4-BE49-F238E27FC236}">
                  <a16:creationId xmlns:a16="http://schemas.microsoft.com/office/drawing/2014/main" xmlns="" id="{CB6CE0CC-7FAE-4FA9-8F80-956B49050A05}"/>
                </a:ext>
              </a:extLst>
            </p:cNvPr>
            <p:cNvPicPr>
              <a:picLocks noChangeAspect="1" noChangeArrowheads="1"/>
            </p:cNvPicPr>
            <p:nvPr/>
          </p:nvPicPr>
          <p:blipFill>
            <a:blip r:embed="rId11"/>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20" name="Picture 9" descr="Resultado de imagen para oriente ecuatoriano">
              <a:extLst>
                <a:ext uri="{FF2B5EF4-FFF2-40B4-BE49-F238E27FC236}">
                  <a16:creationId xmlns:a16="http://schemas.microsoft.com/office/drawing/2014/main" xmlns="" id="{504889DF-D0FD-47B6-9C6F-8FF3A010EBC5}"/>
                </a:ext>
              </a:extLst>
            </p:cNvPr>
            <p:cNvPicPr>
              <a:picLocks noChangeAspect="1" noChangeArrowheads="1"/>
            </p:cNvPicPr>
            <p:nvPr/>
          </p:nvPicPr>
          <p:blipFill>
            <a:blip r:embed="rId12"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202716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6F4A39-9D08-4503-89CD-5B5DDFE3F268}"/>
              </a:ext>
            </a:extLst>
          </p:cNvPr>
          <p:cNvSpPr>
            <a:spLocks noGrp="1"/>
          </p:cNvSpPr>
          <p:nvPr>
            <p:ph type="title"/>
          </p:nvPr>
        </p:nvSpPr>
        <p:spPr>
          <a:xfrm>
            <a:off x="-1117" y="728000"/>
            <a:ext cx="12192000" cy="1167124"/>
          </a:xfrm>
        </p:spPr>
        <p:txBody>
          <a:bodyPr>
            <a:normAutofit/>
          </a:bodyPr>
          <a:lstStyle/>
          <a:p>
            <a:r>
              <a:rPr lang="es-ES_tradnl" sz="4000" b="1" dirty="0">
                <a:solidFill>
                  <a:schemeClr val="accent1">
                    <a:lumMod val="50000"/>
                  </a:schemeClr>
                </a:solidFill>
                <a:latin typeface="Calibri" pitchFamily="34" charset="0"/>
                <a:cs typeface="Arial Hebrew" charset="-79"/>
              </a:rPr>
              <a:t>CRECIMIENTO ECONÓMICO</a:t>
            </a:r>
            <a:br>
              <a:rPr lang="es-ES_tradnl" sz="4000" b="1" dirty="0">
                <a:solidFill>
                  <a:schemeClr val="accent1">
                    <a:lumMod val="50000"/>
                  </a:schemeClr>
                </a:solidFill>
                <a:latin typeface="Calibri" pitchFamily="34" charset="0"/>
                <a:cs typeface="Arial Hebrew" charset="-79"/>
              </a:rPr>
            </a:br>
            <a:r>
              <a:rPr lang="es-ES_tradnl" sz="3000" b="1" dirty="0">
                <a:solidFill>
                  <a:schemeClr val="tx1">
                    <a:lumMod val="50000"/>
                    <a:lumOff val="50000"/>
                  </a:schemeClr>
                </a:solidFill>
                <a:latin typeface="Calibri" pitchFamily="34" charset="0"/>
                <a:cs typeface="Arial Hebrew" charset="-79"/>
              </a:rPr>
              <a:t>Estimación al 2018</a:t>
            </a:r>
            <a:endParaRPr lang="es-MX" sz="3000" dirty="0"/>
          </a:p>
        </p:txBody>
      </p:sp>
      <p:sp>
        <p:nvSpPr>
          <p:cNvPr id="11" name="16 CuadroTexto">
            <a:extLst>
              <a:ext uri="{FF2B5EF4-FFF2-40B4-BE49-F238E27FC236}">
                <a16:creationId xmlns:a16="http://schemas.microsoft.com/office/drawing/2014/main" xmlns="" id="{99C97ABC-DC16-4C9C-8255-56D4CD19BA21}"/>
              </a:ext>
            </a:extLst>
          </p:cNvPr>
          <p:cNvSpPr txBox="1"/>
          <p:nvPr/>
        </p:nvSpPr>
        <p:spPr>
          <a:xfrm>
            <a:off x="8284028" y="2217461"/>
            <a:ext cx="3396343" cy="3108543"/>
          </a:xfrm>
          <a:prstGeom prst="rect">
            <a:avLst/>
          </a:prstGeom>
          <a:noFill/>
        </p:spPr>
        <p:txBody>
          <a:bodyPr wrap="square" rtlCol="0">
            <a:spAutoFit/>
          </a:bodyPr>
          <a:lstStyle/>
          <a:p>
            <a:pPr algn="just"/>
            <a:r>
              <a:rPr lang="es-EC" sz="2800" dirty="0"/>
              <a:t>Se estima que el crecimiento del Ecuador para 2018 sea de 2,5 %, tasa superior a la estimada para la región latinoamericana</a:t>
            </a:r>
          </a:p>
        </p:txBody>
      </p:sp>
      <p:sp>
        <p:nvSpPr>
          <p:cNvPr id="12" name="2 CuadroTexto">
            <a:extLst>
              <a:ext uri="{FF2B5EF4-FFF2-40B4-BE49-F238E27FC236}">
                <a16:creationId xmlns:a16="http://schemas.microsoft.com/office/drawing/2014/main" xmlns="" id="{C8F3370D-C655-48D5-B559-0A6C60BD4184}"/>
              </a:ext>
            </a:extLst>
          </p:cNvPr>
          <p:cNvSpPr txBox="1"/>
          <p:nvPr/>
        </p:nvSpPr>
        <p:spPr>
          <a:xfrm>
            <a:off x="0" y="6411724"/>
            <a:ext cx="2753587" cy="446276"/>
          </a:xfrm>
          <a:prstGeom prst="rect">
            <a:avLst/>
          </a:prstGeom>
          <a:noFill/>
        </p:spPr>
        <p:txBody>
          <a:bodyPr wrap="square">
            <a:spAutoFit/>
          </a:bodyPr>
          <a:lstStyle/>
          <a:p>
            <a:pPr eaLnBrk="1" hangingPunct="1">
              <a:defRPr/>
            </a:pPr>
            <a:r>
              <a:rPr lang="es-ES" sz="1100" b="1" dirty="0">
                <a:solidFill>
                  <a:prstClr val="black"/>
                </a:solidFill>
              </a:rPr>
              <a:t>Fuente: </a:t>
            </a:r>
            <a:r>
              <a:rPr lang="es-ES" sz="1100" dirty="0">
                <a:solidFill>
                  <a:prstClr val="black"/>
                </a:solidFill>
              </a:rPr>
              <a:t>Fondo Monetario Internacional</a:t>
            </a:r>
          </a:p>
          <a:p>
            <a:pPr eaLnBrk="1" hangingPunct="1">
              <a:defRPr/>
            </a:pPr>
            <a:endParaRPr lang="es-ES" sz="100" dirty="0">
              <a:solidFill>
                <a:prstClr val="black"/>
              </a:solidFill>
            </a:endParaRPr>
          </a:p>
          <a:p>
            <a:pPr eaLnBrk="1" hangingPunct="1">
              <a:defRPr/>
            </a:pPr>
            <a:r>
              <a:rPr lang="es-ES" sz="1100" b="1" dirty="0">
                <a:solidFill>
                  <a:prstClr val="black"/>
                </a:solidFill>
              </a:rPr>
              <a:t>Elaborado por: </a:t>
            </a:r>
            <a:r>
              <a:rPr lang="es-ES" sz="1100" dirty="0">
                <a:solidFill>
                  <a:prstClr val="black"/>
                </a:solidFill>
              </a:rPr>
              <a:t>CGEPMI </a:t>
            </a:r>
          </a:p>
        </p:txBody>
      </p:sp>
      <p:sp>
        <p:nvSpPr>
          <p:cNvPr id="3" name="Marcador de número de diapositiva 2">
            <a:extLst>
              <a:ext uri="{FF2B5EF4-FFF2-40B4-BE49-F238E27FC236}">
                <a16:creationId xmlns:a16="http://schemas.microsoft.com/office/drawing/2014/main" xmlns="" id="{AE6F6B3E-5D0D-4B7A-B39E-886E03D040FC}"/>
              </a:ext>
            </a:extLst>
          </p:cNvPr>
          <p:cNvSpPr>
            <a:spLocks noGrp="1"/>
          </p:cNvSpPr>
          <p:nvPr>
            <p:ph type="sldNum" sz="quarter" idx="12"/>
          </p:nvPr>
        </p:nvSpPr>
        <p:spPr/>
        <p:txBody>
          <a:bodyPr/>
          <a:lstStyle/>
          <a:p>
            <a:fld id="{B50FA0FA-4C5D-4AE1-9D0D-CCB04B6D5846}" type="slidenum">
              <a:rPr lang="es-MX" smtClean="0"/>
              <a:t>5</a:t>
            </a:fld>
            <a:endParaRPr lang="es-MX"/>
          </a:p>
        </p:txBody>
      </p:sp>
      <p:grpSp>
        <p:nvGrpSpPr>
          <p:cNvPr id="7" name="16 Grupo">
            <a:extLst>
              <a:ext uri="{FF2B5EF4-FFF2-40B4-BE49-F238E27FC236}">
                <a16:creationId xmlns:a16="http://schemas.microsoft.com/office/drawing/2014/main" xmlns="" id="{83ADE7F9-9AB5-440B-8AAD-6A62D07B4B1B}"/>
              </a:ext>
            </a:extLst>
          </p:cNvPr>
          <p:cNvGrpSpPr/>
          <p:nvPr/>
        </p:nvGrpSpPr>
        <p:grpSpPr>
          <a:xfrm>
            <a:off x="0" y="0"/>
            <a:ext cx="12161520" cy="731520"/>
            <a:chOff x="0" y="0"/>
            <a:chExt cx="17757741" cy="1588560"/>
          </a:xfrm>
        </p:grpSpPr>
        <p:pic>
          <p:nvPicPr>
            <p:cNvPr id="8" name="Picture 2" descr="Resultado de imagen para ecuador y sus regiones">
              <a:extLst>
                <a:ext uri="{FF2B5EF4-FFF2-40B4-BE49-F238E27FC236}">
                  <a16:creationId xmlns:a16="http://schemas.microsoft.com/office/drawing/2014/main" xmlns="" id="{1DD0C730-424D-403F-89F2-E587E9CCBE78}"/>
                </a:ext>
              </a:extLst>
            </p:cNvPr>
            <p:cNvPicPr>
              <a:picLocks noChangeAspect="1" noChangeArrowheads="1"/>
            </p:cNvPicPr>
            <p:nvPr/>
          </p:nvPicPr>
          <p:blipFill>
            <a:blip r:embed="rId2"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9" name="Picture 3" descr="Imagen relacionada">
              <a:extLst>
                <a:ext uri="{FF2B5EF4-FFF2-40B4-BE49-F238E27FC236}">
                  <a16:creationId xmlns:a16="http://schemas.microsoft.com/office/drawing/2014/main" xmlns="" id="{E2F25303-CDB6-40B5-9D30-AFD168F50F54}"/>
                </a:ext>
              </a:extLst>
            </p:cNvPr>
            <p:cNvPicPr>
              <a:picLocks noChangeAspect="1" noChangeArrowheads="1"/>
            </p:cNvPicPr>
            <p:nvPr/>
          </p:nvPicPr>
          <p:blipFill>
            <a:blip r:embed="rId3"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3" name="Picture 4">
              <a:extLst>
                <a:ext uri="{FF2B5EF4-FFF2-40B4-BE49-F238E27FC236}">
                  <a16:creationId xmlns:a16="http://schemas.microsoft.com/office/drawing/2014/main" xmlns="" id="{53606CD1-2603-472F-837D-CD843588455F}"/>
                </a:ext>
              </a:extLst>
            </p:cNvPr>
            <p:cNvPicPr>
              <a:picLocks noChangeAspect="1" noChangeArrowheads="1"/>
            </p:cNvPicPr>
            <p:nvPr/>
          </p:nvPicPr>
          <p:blipFill>
            <a:blip r:embed="rId4"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4" name="Picture 5" descr="Resultado de imagen para ecuador y sus regiones">
              <a:extLst>
                <a:ext uri="{FF2B5EF4-FFF2-40B4-BE49-F238E27FC236}">
                  <a16:creationId xmlns:a16="http://schemas.microsoft.com/office/drawing/2014/main" xmlns="" id="{0BD73F28-61F6-4C2C-B188-6CDBC8BEA6EC}"/>
                </a:ext>
              </a:extLst>
            </p:cNvPr>
            <p:cNvPicPr>
              <a:picLocks noChangeAspect="1" noChangeArrowheads="1"/>
            </p:cNvPicPr>
            <p:nvPr/>
          </p:nvPicPr>
          <p:blipFill>
            <a:blip r:embed="rId5"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5" name="Picture 6" descr="Resultado de imagen para sierra ecuador">
              <a:extLst>
                <a:ext uri="{FF2B5EF4-FFF2-40B4-BE49-F238E27FC236}">
                  <a16:creationId xmlns:a16="http://schemas.microsoft.com/office/drawing/2014/main" xmlns="" id="{A4FD4362-24AF-4443-ABA4-8AAD09E38F9A}"/>
                </a:ext>
              </a:extLst>
            </p:cNvPr>
            <p:cNvPicPr>
              <a:picLocks noChangeAspect="1" noChangeArrowheads="1"/>
            </p:cNvPicPr>
            <p:nvPr/>
          </p:nvPicPr>
          <p:blipFill>
            <a:blip r:embed="rId6"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6" name="Picture 7" descr="Resultado de imagen para mitad del mundo">
              <a:extLst>
                <a:ext uri="{FF2B5EF4-FFF2-40B4-BE49-F238E27FC236}">
                  <a16:creationId xmlns:a16="http://schemas.microsoft.com/office/drawing/2014/main" xmlns="" id="{8B709334-1743-465E-9242-85A115655317}"/>
                </a:ext>
              </a:extLst>
            </p:cNvPr>
            <p:cNvPicPr>
              <a:picLocks noChangeAspect="1" noChangeArrowheads="1"/>
            </p:cNvPicPr>
            <p:nvPr/>
          </p:nvPicPr>
          <p:blipFill>
            <a:blip r:embed="rId7"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7" name="Picture 8" descr="Resultado de imagen para oriente ecuatoriano">
              <a:extLst>
                <a:ext uri="{FF2B5EF4-FFF2-40B4-BE49-F238E27FC236}">
                  <a16:creationId xmlns:a16="http://schemas.microsoft.com/office/drawing/2014/main" xmlns="" id="{0D6A8FF6-89AD-4A47-9FEB-AB4BE66C0563}"/>
                </a:ext>
              </a:extLst>
            </p:cNvPr>
            <p:cNvPicPr>
              <a:picLocks noChangeAspect="1" noChangeArrowheads="1"/>
            </p:cNvPicPr>
            <p:nvPr/>
          </p:nvPicPr>
          <p:blipFill>
            <a:blip r:embed="rId8"/>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8" name="Picture 9" descr="Resultado de imagen para oriente ecuatoriano">
              <a:extLst>
                <a:ext uri="{FF2B5EF4-FFF2-40B4-BE49-F238E27FC236}">
                  <a16:creationId xmlns:a16="http://schemas.microsoft.com/office/drawing/2014/main" xmlns="" id="{DD4AD6ED-94CB-48B7-8886-46971E377A01}"/>
                </a:ext>
              </a:extLst>
            </p:cNvPr>
            <p:cNvPicPr>
              <a:picLocks noChangeAspect="1" noChangeArrowheads="1"/>
            </p:cNvPicPr>
            <p:nvPr/>
          </p:nvPicPr>
          <p:blipFill>
            <a:blip r:embed="rId9"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pic>
        <p:nvPicPr>
          <p:cNvPr id="5" name="Imagen 4">
            <a:extLst>
              <a:ext uri="{FF2B5EF4-FFF2-40B4-BE49-F238E27FC236}">
                <a16:creationId xmlns:a16="http://schemas.microsoft.com/office/drawing/2014/main" xmlns="" id="{4C7F04C4-BEBE-4A63-ACF7-720E2E9B81CE}"/>
              </a:ext>
            </a:extLst>
          </p:cNvPr>
          <p:cNvPicPr>
            <a:picLocks noChangeAspect="1"/>
          </p:cNvPicPr>
          <p:nvPr/>
        </p:nvPicPr>
        <p:blipFill>
          <a:blip r:embed="rId10"/>
          <a:stretch>
            <a:fillRect/>
          </a:stretch>
        </p:blipFill>
        <p:spPr>
          <a:xfrm>
            <a:off x="-219892" y="1977169"/>
            <a:ext cx="8503920" cy="3593089"/>
          </a:xfrm>
          <a:prstGeom prst="rect">
            <a:avLst/>
          </a:prstGeom>
        </p:spPr>
      </p:pic>
    </p:spTree>
    <p:extLst>
      <p:ext uri="{BB962C8B-B14F-4D97-AF65-F5344CB8AC3E}">
        <p14:creationId xmlns:p14="http://schemas.microsoft.com/office/powerpoint/2010/main" val="278138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6F4A39-9D08-4503-89CD-5B5DDFE3F268}"/>
              </a:ext>
            </a:extLst>
          </p:cNvPr>
          <p:cNvSpPr>
            <a:spLocks noGrp="1"/>
          </p:cNvSpPr>
          <p:nvPr>
            <p:ph type="title"/>
          </p:nvPr>
        </p:nvSpPr>
        <p:spPr>
          <a:xfrm>
            <a:off x="0" y="765767"/>
            <a:ext cx="12192000" cy="815502"/>
          </a:xfrm>
        </p:spPr>
        <p:txBody>
          <a:bodyPr>
            <a:normAutofit fontScale="90000"/>
          </a:bodyPr>
          <a:lstStyle/>
          <a:p>
            <a:r>
              <a:rPr lang="es-ES_tradnl" sz="4000" b="1" dirty="0">
                <a:solidFill>
                  <a:schemeClr val="accent1">
                    <a:lumMod val="50000"/>
                  </a:schemeClr>
                </a:solidFill>
                <a:latin typeface="Calibri" pitchFamily="34" charset="0"/>
                <a:cs typeface="Arial Hebrew" charset="-79"/>
              </a:rPr>
              <a:t>CRECIMIENTO ECONÓMICO</a:t>
            </a:r>
            <a:br>
              <a:rPr lang="es-ES_tradnl" sz="4000" b="1" dirty="0">
                <a:solidFill>
                  <a:schemeClr val="accent1">
                    <a:lumMod val="50000"/>
                  </a:schemeClr>
                </a:solidFill>
                <a:latin typeface="Calibri" pitchFamily="34" charset="0"/>
                <a:cs typeface="Arial Hebrew" charset="-79"/>
              </a:rPr>
            </a:br>
            <a:r>
              <a:rPr lang="es-ES_tradnl" sz="3300" b="1" dirty="0">
                <a:solidFill>
                  <a:schemeClr val="tx1">
                    <a:lumMod val="50000"/>
                    <a:lumOff val="50000"/>
                  </a:schemeClr>
                </a:solidFill>
                <a:latin typeface="Calibri" pitchFamily="34" charset="0"/>
                <a:cs typeface="Arial Hebrew" charset="-79"/>
              </a:rPr>
              <a:t>Ranking de economías según el PIB </a:t>
            </a:r>
            <a:endParaRPr lang="es-MX" sz="3300" dirty="0"/>
          </a:p>
        </p:txBody>
      </p:sp>
      <p:sp>
        <p:nvSpPr>
          <p:cNvPr id="5" name="2 CuadroTexto">
            <a:extLst>
              <a:ext uri="{FF2B5EF4-FFF2-40B4-BE49-F238E27FC236}">
                <a16:creationId xmlns:a16="http://schemas.microsoft.com/office/drawing/2014/main" xmlns="" id="{A9E7BBE3-25AA-429D-A1D0-F8F823614694}"/>
              </a:ext>
            </a:extLst>
          </p:cNvPr>
          <p:cNvSpPr txBox="1"/>
          <p:nvPr/>
        </p:nvSpPr>
        <p:spPr>
          <a:xfrm>
            <a:off x="0" y="6411724"/>
            <a:ext cx="2753587" cy="446276"/>
          </a:xfrm>
          <a:prstGeom prst="rect">
            <a:avLst/>
          </a:prstGeom>
          <a:noFill/>
        </p:spPr>
        <p:txBody>
          <a:bodyPr wrap="square">
            <a:spAutoFit/>
          </a:bodyPr>
          <a:lstStyle/>
          <a:p>
            <a:pPr eaLnBrk="1" hangingPunct="1">
              <a:defRPr/>
            </a:pPr>
            <a:r>
              <a:rPr lang="es-ES" sz="1100" b="1" dirty="0">
                <a:solidFill>
                  <a:prstClr val="black"/>
                </a:solidFill>
              </a:rPr>
              <a:t>Fuente: </a:t>
            </a:r>
            <a:r>
              <a:rPr lang="es-ES" sz="1100" dirty="0">
                <a:solidFill>
                  <a:prstClr val="black"/>
                </a:solidFill>
              </a:rPr>
              <a:t>FMI</a:t>
            </a:r>
          </a:p>
          <a:p>
            <a:pPr eaLnBrk="1" hangingPunct="1">
              <a:defRPr/>
            </a:pPr>
            <a:endParaRPr lang="es-ES" sz="100" dirty="0">
              <a:solidFill>
                <a:prstClr val="black"/>
              </a:solidFill>
            </a:endParaRPr>
          </a:p>
          <a:p>
            <a:pPr eaLnBrk="1" hangingPunct="1">
              <a:defRPr/>
            </a:pPr>
            <a:r>
              <a:rPr lang="es-ES" sz="1100" b="1" dirty="0">
                <a:solidFill>
                  <a:prstClr val="black"/>
                </a:solidFill>
              </a:rPr>
              <a:t>Elaborado por: </a:t>
            </a:r>
            <a:r>
              <a:rPr lang="es-ES" sz="1100" dirty="0">
                <a:solidFill>
                  <a:prstClr val="black"/>
                </a:solidFill>
              </a:rPr>
              <a:t>CGEPMI </a:t>
            </a:r>
          </a:p>
        </p:txBody>
      </p:sp>
      <p:sp>
        <p:nvSpPr>
          <p:cNvPr id="6" name="16 CuadroTexto">
            <a:extLst>
              <a:ext uri="{FF2B5EF4-FFF2-40B4-BE49-F238E27FC236}">
                <a16:creationId xmlns:a16="http://schemas.microsoft.com/office/drawing/2014/main" xmlns="" id="{C4FAAD83-4472-4274-A369-614768C76F86}"/>
              </a:ext>
            </a:extLst>
          </p:cNvPr>
          <p:cNvSpPr txBox="1"/>
          <p:nvPr/>
        </p:nvSpPr>
        <p:spPr>
          <a:xfrm>
            <a:off x="8610600" y="4281400"/>
            <a:ext cx="3396343" cy="1938992"/>
          </a:xfrm>
          <a:prstGeom prst="rect">
            <a:avLst/>
          </a:prstGeom>
          <a:noFill/>
        </p:spPr>
        <p:txBody>
          <a:bodyPr wrap="square" rtlCol="0">
            <a:spAutoFit/>
          </a:bodyPr>
          <a:lstStyle/>
          <a:p>
            <a:pPr algn="just"/>
            <a:r>
              <a:rPr lang="es-EC" sz="2400" b="1" dirty="0"/>
              <a:t>PIB 2017 (Paridad de Poder Adquisitivo – PPA) (USD miles de millones) </a:t>
            </a:r>
          </a:p>
          <a:p>
            <a:pPr algn="just"/>
            <a:r>
              <a:rPr lang="es-EC" sz="2400" dirty="0"/>
              <a:t>Economías latinoamericanas</a:t>
            </a:r>
          </a:p>
        </p:txBody>
      </p:sp>
      <p:graphicFrame>
        <p:nvGraphicFramePr>
          <p:cNvPr id="7" name="3 Gráfico">
            <a:extLst>
              <a:ext uri="{FF2B5EF4-FFF2-40B4-BE49-F238E27FC236}">
                <a16:creationId xmlns:a16="http://schemas.microsoft.com/office/drawing/2014/main" xmlns="" id="{DB566DDE-9B75-4A89-86E3-176305020046}"/>
              </a:ext>
            </a:extLst>
          </p:cNvPr>
          <p:cNvGraphicFramePr/>
          <p:nvPr>
            <p:extLst>
              <p:ext uri="{D42A27DB-BD31-4B8C-83A1-F6EECF244321}">
                <p14:modId xmlns:p14="http://schemas.microsoft.com/office/powerpoint/2010/main" val="1609334081"/>
              </p:ext>
            </p:extLst>
          </p:nvPr>
        </p:nvGraphicFramePr>
        <p:xfrm>
          <a:off x="0" y="1939079"/>
          <a:ext cx="8229600" cy="4389120"/>
        </p:xfrm>
        <a:graphic>
          <a:graphicData uri="http://schemas.openxmlformats.org/drawingml/2006/chart">
            <c:chart xmlns:c="http://schemas.openxmlformats.org/drawingml/2006/chart" xmlns:r="http://schemas.openxmlformats.org/officeDocument/2006/relationships" r:id="rId2"/>
          </a:graphicData>
        </a:graphic>
      </p:graphicFrame>
      <p:sp>
        <p:nvSpPr>
          <p:cNvPr id="8" name="9 CuadroTexto">
            <a:extLst>
              <a:ext uri="{FF2B5EF4-FFF2-40B4-BE49-F238E27FC236}">
                <a16:creationId xmlns:a16="http://schemas.microsoft.com/office/drawing/2014/main" xmlns="" id="{B573367E-1940-4B01-B943-3FEAE2B4D50D}"/>
              </a:ext>
            </a:extLst>
          </p:cNvPr>
          <p:cNvSpPr txBox="1"/>
          <p:nvPr/>
        </p:nvSpPr>
        <p:spPr>
          <a:xfrm>
            <a:off x="8610601" y="1840204"/>
            <a:ext cx="3396342" cy="2308324"/>
          </a:xfrm>
          <a:prstGeom prst="rect">
            <a:avLst/>
          </a:prstGeom>
          <a:noFill/>
        </p:spPr>
        <p:txBody>
          <a:bodyPr wrap="square" rtlCol="0">
            <a:spAutoFit/>
          </a:bodyPr>
          <a:lstStyle/>
          <a:p>
            <a:r>
              <a:rPr lang="es-EC" sz="2400" dirty="0"/>
              <a:t>En 2017, el </a:t>
            </a:r>
            <a:r>
              <a:rPr lang="es-EC" sz="2400" b="1" dirty="0"/>
              <a:t>Ecuador </a:t>
            </a:r>
            <a:r>
              <a:rPr lang="es-EC" sz="2400" dirty="0"/>
              <a:t>ocupó la posición </a:t>
            </a:r>
            <a:r>
              <a:rPr lang="es-EC" sz="2400" b="1" dirty="0"/>
              <a:t>68</a:t>
            </a:r>
            <a:r>
              <a:rPr lang="es-EC" sz="2400" dirty="0"/>
              <a:t> en el ranking de economías más grandes del mundo y la </a:t>
            </a:r>
            <a:r>
              <a:rPr lang="es-EC" sz="2400" b="1" dirty="0"/>
              <a:t>octava </a:t>
            </a:r>
            <a:r>
              <a:rPr lang="es-EC" sz="2400" dirty="0"/>
              <a:t>en </a:t>
            </a:r>
            <a:r>
              <a:rPr lang="es-EC" sz="2400" b="1" dirty="0"/>
              <a:t>América Latina.</a:t>
            </a:r>
          </a:p>
        </p:txBody>
      </p:sp>
      <p:sp>
        <p:nvSpPr>
          <p:cNvPr id="3" name="Marcador de número de diapositiva 2">
            <a:extLst>
              <a:ext uri="{FF2B5EF4-FFF2-40B4-BE49-F238E27FC236}">
                <a16:creationId xmlns:a16="http://schemas.microsoft.com/office/drawing/2014/main" xmlns="" id="{CF6F3E73-5EC0-4009-A53C-202DAC0FD8FB}"/>
              </a:ext>
            </a:extLst>
          </p:cNvPr>
          <p:cNvSpPr>
            <a:spLocks noGrp="1"/>
          </p:cNvSpPr>
          <p:nvPr>
            <p:ph type="sldNum" sz="quarter" idx="12"/>
          </p:nvPr>
        </p:nvSpPr>
        <p:spPr/>
        <p:txBody>
          <a:bodyPr/>
          <a:lstStyle/>
          <a:p>
            <a:fld id="{B50FA0FA-4C5D-4AE1-9D0D-CCB04B6D5846}" type="slidenum">
              <a:rPr lang="es-MX" smtClean="0"/>
              <a:t>6</a:t>
            </a:fld>
            <a:endParaRPr lang="es-MX"/>
          </a:p>
        </p:txBody>
      </p:sp>
      <p:grpSp>
        <p:nvGrpSpPr>
          <p:cNvPr id="9" name="16 Grupo">
            <a:extLst>
              <a:ext uri="{FF2B5EF4-FFF2-40B4-BE49-F238E27FC236}">
                <a16:creationId xmlns:a16="http://schemas.microsoft.com/office/drawing/2014/main" xmlns="" id="{3DDA2A44-12E5-4762-8ADB-F709D5C300C9}"/>
              </a:ext>
            </a:extLst>
          </p:cNvPr>
          <p:cNvGrpSpPr/>
          <p:nvPr/>
        </p:nvGrpSpPr>
        <p:grpSpPr>
          <a:xfrm>
            <a:off x="0" y="0"/>
            <a:ext cx="12161520" cy="731520"/>
            <a:chOff x="0" y="0"/>
            <a:chExt cx="17757741" cy="1588560"/>
          </a:xfrm>
        </p:grpSpPr>
        <p:pic>
          <p:nvPicPr>
            <p:cNvPr id="10" name="Picture 2" descr="Resultado de imagen para ecuador y sus regiones">
              <a:extLst>
                <a:ext uri="{FF2B5EF4-FFF2-40B4-BE49-F238E27FC236}">
                  <a16:creationId xmlns:a16="http://schemas.microsoft.com/office/drawing/2014/main" xmlns="" id="{43F7D0CB-CD57-446A-AA5F-60E68583EFA5}"/>
                </a:ext>
              </a:extLst>
            </p:cNvPr>
            <p:cNvPicPr>
              <a:picLocks noChangeAspect="1" noChangeArrowheads="1"/>
            </p:cNvPicPr>
            <p:nvPr/>
          </p:nvPicPr>
          <p:blipFill>
            <a:blip r:embed="rId3"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11" name="Picture 3" descr="Imagen relacionada">
              <a:extLst>
                <a:ext uri="{FF2B5EF4-FFF2-40B4-BE49-F238E27FC236}">
                  <a16:creationId xmlns:a16="http://schemas.microsoft.com/office/drawing/2014/main" xmlns="" id="{9CE07D34-0B1A-469A-9911-1550BFF4EEA0}"/>
                </a:ext>
              </a:extLst>
            </p:cNvPr>
            <p:cNvPicPr>
              <a:picLocks noChangeAspect="1" noChangeArrowheads="1"/>
            </p:cNvPicPr>
            <p:nvPr/>
          </p:nvPicPr>
          <p:blipFill>
            <a:blip r:embed="rId4"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2" name="Picture 4">
              <a:extLst>
                <a:ext uri="{FF2B5EF4-FFF2-40B4-BE49-F238E27FC236}">
                  <a16:creationId xmlns:a16="http://schemas.microsoft.com/office/drawing/2014/main" xmlns="" id="{36A5AC74-2C76-4863-9C8D-0F03A836EBE8}"/>
                </a:ext>
              </a:extLst>
            </p:cNvPr>
            <p:cNvPicPr>
              <a:picLocks noChangeAspect="1" noChangeArrowheads="1"/>
            </p:cNvPicPr>
            <p:nvPr/>
          </p:nvPicPr>
          <p:blipFill>
            <a:blip r:embed="rId5"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3" name="Picture 5" descr="Resultado de imagen para ecuador y sus regiones">
              <a:extLst>
                <a:ext uri="{FF2B5EF4-FFF2-40B4-BE49-F238E27FC236}">
                  <a16:creationId xmlns:a16="http://schemas.microsoft.com/office/drawing/2014/main" xmlns="" id="{C2B3DF72-B935-4AB8-94C6-20DA0698526C}"/>
                </a:ext>
              </a:extLst>
            </p:cNvPr>
            <p:cNvPicPr>
              <a:picLocks noChangeAspect="1" noChangeArrowheads="1"/>
            </p:cNvPicPr>
            <p:nvPr/>
          </p:nvPicPr>
          <p:blipFill>
            <a:blip r:embed="rId6"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4" name="Picture 6" descr="Resultado de imagen para sierra ecuador">
              <a:extLst>
                <a:ext uri="{FF2B5EF4-FFF2-40B4-BE49-F238E27FC236}">
                  <a16:creationId xmlns:a16="http://schemas.microsoft.com/office/drawing/2014/main" xmlns="" id="{1828A84A-0C47-4ED9-86DF-D4BE60C5315C}"/>
                </a:ext>
              </a:extLst>
            </p:cNvPr>
            <p:cNvPicPr>
              <a:picLocks noChangeAspect="1" noChangeArrowheads="1"/>
            </p:cNvPicPr>
            <p:nvPr/>
          </p:nvPicPr>
          <p:blipFill>
            <a:blip r:embed="rId7"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5" name="Picture 7" descr="Resultado de imagen para mitad del mundo">
              <a:extLst>
                <a:ext uri="{FF2B5EF4-FFF2-40B4-BE49-F238E27FC236}">
                  <a16:creationId xmlns:a16="http://schemas.microsoft.com/office/drawing/2014/main" xmlns="" id="{91321E45-8D06-4A47-8D39-8F9D9A419F5D}"/>
                </a:ext>
              </a:extLst>
            </p:cNvPr>
            <p:cNvPicPr>
              <a:picLocks noChangeAspect="1" noChangeArrowheads="1"/>
            </p:cNvPicPr>
            <p:nvPr/>
          </p:nvPicPr>
          <p:blipFill>
            <a:blip r:embed="rId8"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6" name="Picture 8" descr="Resultado de imagen para oriente ecuatoriano">
              <a:extLst>
                <a:ext uri="{FF2B5EF4-FFF2-40B4-BE49-F238E27FC236}">
                  <a16:creationId xmlns:a16="http://schemas.microsoft.com/office/drawing/2014/main" xmlns="" id="{5BAF5D25-A196-4A00-B76E-738C517C8C9A}"/>
                </a:ext>
              </a:extLst>
            </p:cNvPr>
            <p:cNvPicPr>
              <a:picLocks noChangeAspect="1" noChangeArrowheads="1"/>
            </p:cNvPicPr>
            <p:nvPr/>
          </p:nvPicPr>
          <p:blipFill>
            <a:blip r:embed="rId9"/>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7" name="Picture 9" descr="Resultado de imagen para oriente ecuatoriano">
              <a:extLst>
                <a:ext uri="{FF2B5EF4-FFF2-40B4-BE49-F238E27FC236}">
                  <a16:creationId xmlns:a16="http://schemas.microsoft.com/office/drawing/2014/main" xmlns="" id="{1094843E-1207-4FFD-A8B8-B781014B346D}"/>
                </a:ext>
              </a:extLst>
            </p:cNvPr>
            <p:cNvPicPr>
              <a:picLocks noChangeAspect="1" noChangeArrowheads="1"/>
            </p:cNvPicPr>
            <p:nvPr/>
          </p:nvPicPr>
          <p:blipFill>
            <a:blip r:embed="rId10"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646341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6F4A39-9D08-4503-89CD-5B5DDFE3F268}"/>
              </a:ext>
            </a:extLst>
          </p:cNvPr>
          <p:cNvSpPr>
            <a:spLocks noGrp="1"/>
          </p:cNvSpPr>
          <p:nvPr>
            <p:ph type="title"/>
          </p:nvPr>
        </p:nvSpPr>
        <p:spPr>
          <a:xfrm>
            <a:off x="0" y="851307"/>
            <a:ext cx="12192000" cy="815502"/>
          </a:xfrm>
        </p:spPr>
        <p:txBody>
          <a:bodyPr>
            <a:normAutofit fontScale="90000"/>
          </a:bodyPr>
          <a:lstStyle/>
          <a:p>
            <a:r>
              <a:rPr lang="es-ES_tradnl" sz="4000" b="1" dirty="0">
                <a:solidFill>
                  <a:schemeClr val="accent1">
                    <a:lumMod val="50000"/>
                  </a:schemeClr>
                </a:solidFill>
                <a:latin typeface="Calibri" pitchFamily="34" charset="0"/>
                <a:cs typeface="Arial Hebrew" charset="-79"/>
              </a:rPr>
              <a:t>INVERSIÓN EXTRANJERA DIRECTA EN ECUADOR</a:t>
            </a:r>
            <a:br>
              <a:rPr lang="es-ES_tradnl" sz="4000" b="1" dirty="0">
                <a:solidFill>
                  <a:schemeClr val="accent1">
                    <a:lumMod val="50000"/>
                  </a:schemeClr>
                </a:solidFill>
                <a:latin typeface="Calibri" pitchFamily="34" charset="0"/>
                <a:cs typeface="Arial Hebrew" charset="-79"/>
              </a:rPr>
            </a:br>
            <a:r>
              <a:rPr lang="es-ES_tradnl" sz="3300" b="1" dirty="0">
                <a:solidFill>
                  <a:schemeClr val="tx1">
                    <a:lumMod val="50000"/>
                    <a:lumOff val="50000"/>
                  </a:schemeClr>
                </a:solidFill>
                <a:latin typeface="Calibri" pitchFamily="34" charset="0"/>
                <a:cs typeface="Arial Hebrew" charset="-79"/>
              </a:rPr>
              <a:t>Millones de USD </a:t>
            </a:r>
            <a:endParaRPr lang="es-MX" sz="3300" dirty="0"/>
          </a:p>
        </p:txBody>
      </p:sp>
      <p:graphicFrame>
        <p:nvGraphicFramePr>
          <p:cNvPr id="10" name="Gráfico 9">
            <a:extLst>
              <a:ext uri="{FF2B5EF4-FFF2-40B4-BE49-F238E27FC236}">
                <a16:creationId xmlns:a16="http://schemas.microsoft.com/office/drawing/2014/main" xmlns="" id="{1946A12B-77F1-46D8-953A-E329955D3E33}"/>
              </a:ext>
            </a:extLst>
          </p:cNvPr>
          <p:cNvGraphicFramePr>
            <a:graphicFrameLocks/>
          </p:cNvGraphicFramePr>
          <p:nvPr>
            <p:extLst>
              <p:ext uri="{D42A27DB-BD31-4B8C-83A1-F6EECF244321}">
                <p14:modId xmlns:p14="http://schemas.microsoft.com/office/powerpoint/2010/main" val="3625948344"/>
              </p:ext>
            </p:extLst>
          </p:nvPr>
        </p:nvGraphicFramePr>
        <p:xfrm>
          <a:off x="373488" y="1828968"/>
          <a:ext cx="8165206" cy="3769974"/>
        </p:xfrm>
        <a:graphic>
          <a:graphicData uri="http://schemas.openxmlformats.org/drawingml/2006/chart">
            <c:chart xmlns:c="http://schemas.openxmlformats.org/drawingml/2006/chart" xmlns:r="http://schemas.openxmlformats.org/officeDocument/2006/relationships" r:id="rId2"/>
          </a:graphicData>
        </a:graphic>
      </p:graphicFrame>
      <p:sp>
        <p:nvSpPr>
          <p:cNvPr id="11" name="2 CuadroTexto">
            <a:extLst>
              <a:ext uri="{FF2B5EF4-FFF2-40B4-BE49-F238E27FC236}">
                <a16:creationId xmlns:a16="http://schemas.microsoft.com/office/drawing/2014/main" xmlns="" id="{8D5ADC0B-2DA0-41C6-B3CC-1937B1E004DB}"/>
              </a:ext>
            </a:extLst>
          </p:cNvPr>
          <p:cNvSpPr txBox="1"/>
          <p:nvPr/>
        </p:nvSpPr>
        <p:spPr>
          <a:xfrm>
            <a:off x="0" y="6411724"/>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  Comercio Exterior</a:t>
            </a:r>
          </a:p>
          <a:p>
            <a:pPr eaLnBrk="1" hangingPunct="1">
              <a:defRPr/>
            </a:pPr>
            <a:endParaRPr lang="es-ES" sz="100" dirty="0">
              <a:solidFill>
                <a:prstClr val="black"/>
              </a:solidFill>
            </a:endParaRPr>
          </a:p>
          <a:p>
            <a:pPr eaLnBrk="1" hangingPunct="1">
              <a:defRPr/>
            </a:pPr>
            <a:r>
              <a:rPr lang="es-ES" sz="1100" b="1" dirty="0">
                <a:solidFill>
                  <a:prstClr val="black"/>
                </a:solidFill>
              </a:rPr>
              <a:t>Elaborado por:  </a:t>
            </a:r>
            <a:r>
              <a:rPr lang="es-ES" sz="1100" dirty="0">
                <a:solidFill>
                  <a:prstClr val="black"/>
                </a:solidFill>
              </a:rPr>
              <a:t>CGEMPI</a:t>
            </a:r>
          </a:p>
        </p:txBody>
      </p:sp>
      <p:sp>
        <p:nvSpPr>
          <p:cNvPr id="12" name="16 CuadroTexto">
            <a:extLst>
              <a:ext uri="{FF2B5EF4-FFF2-40B4-BE49-F238E27FC236}">
                <a16:creationId xmlns:a16="http://schemas.microsoft.com/office/drawing/2014/main" xmlns="" id="{010CBC9C-4BF6-4A9B-8B1B-5CB26144EB2C}"/>
              </a:ext>
            </a:extLst>
          </p:cNvPr>
          <p:cNvSpPr txBox="1"/>
          <p:nvPr/>
        </p:nvSpPr>
        <p:spPr>
          <a:xfrm>
            <a:off x="8610600" y="2090172"/>
            <a:ext cx="3396343" cy="2677656"/>
          </a:xfrm>
          <a:prstGeom prst="rect">
            <a:avLst/>
          </a:prstGeom>
          <a:noFill/>
        </p:spPr>
        <p:txBody>
          <a:bodyPr wrap="square" rtlCol="0">
            <a:spAutoFit/>
          </a:bodyPr>
          <a:lstStyle/>
          <a:p>
            <a:pPr algn="just"/>
            <a:r>
              <a:rPr lang="es-EC" sz="2800" dirty="0"/>
              <a:t>La inversión extranjera directa creció 21,3 % en el I Trimestre de 2018 respecto al mismo periodo de 2017</a:t>
            </a:r>
          </a:p>
        </p:txBody>
      </p:sp>
      <p:sp>
        <p:nvSpPr>
          <p:cNvPr id="3" name="Marcador de número de diapositiva 2">
            <a:extLst>
              <a:ext uri="{FF2B5EF4-FFF2-40B4-BE49-F238E27FC236}">
                <a16:creationId xmlns:a16="http://schemas.microsoft.com/office/drawing/2014/main" xmlns="" id="{08FC3602-9478-44BA-A2BE-614529908096}"/>
              </a:ext>
            </a:extLst>
          </p:cNvPr>
          <p:cNvSpPr>
            <a:spLocks noGrp="1"/>
          </p:cNvSpPr>
          <p:nvPr>
            <p:ph type="sldNum" sz="quarter" idx="12"/>
          </p:nvPr>
        </p:nvSpPr>
        <p:spPr/>
        <p:txBody>
          <a:bodyPr/>
          <a:lstStyle/>
          <a:p>
            <a:fld id="{B50FA0FA-4C5D-4AE1-9D0D-CCB04B6D5846}" type="slidenum">
              <a:rPr lang="es-MX" smtClean="0"/>
              <a:t>7</a:t>
            </a:fld>
            <a:endParaRPr lang="es-MX"/>
          </a:p>
        </p:txBody>
      </p:sp>
      <p:grpSp>
        <p:nvGrpSpPr>
          <p:cNvPr id="7" name="16 Grupo">
            <a:extLst>
              <a:ext uri="{FF2B5EF4-FFF2-40B4-BE49-F238E27FC236}">
                <a16:creationId xmlns:a16="http://schemas.microsoft.com/office/drawing/2014/main" xmlns="" id="{413B3788-E0E7-4DE4-9B8E-10B2087A689E}"/>
              </a:ext>
            </a:extLst>
          </p:cNvPr>
          <p:cNvGrpSpPr/>
          <p:nvPr/>
        </p:nvGrpSpPr>
        <p:grpSpPr>
          <a:xfrm>
            <a:off x="0" y="0"/>
            <a:ext cx="12161520" cy="731520"/>
            <a:chOff x="0" y="0"/>
            <a:chExt cx="17757741" cy="1588560"/>
          </a:xfrm>
        </p:grpSpPr>
        <p:pic>
          <p:nvPicPr>
            <p:cNvPr id="8" name="Picture 2" descr="Resultado de imagen para ecuador y sus regiones">
              <a:extLst>
                <a:ext uri="{FF2B5EF4-FFF2-40B4-BE49-F238E27FC236}">
                  <a16:creationId xmlns:a16="http://schemas.microsoft.com/office/drawing/2014/main" xmlns="" id="{5ABA6B50-F2F7-4AEF-BCF4-C5235CF9142E}"/>
                </a:ext>
              </a:extLst>
            </p:cNvPr>
            <p:cNvPicPr>
              <a:picLocks noChangeAspect="1" noChangeArrowheads="1"/>
            </p:cNvPicPr>
            <p:nvPr/>
          </p:nvPicPr>
          <p:blipFill>
            <a:blip r:embed="rId3"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9" name="Picture 3" descr="Imagen relacionada">
              <a:extLst>
                <a:ext uri="{FF2B5EF4-FFF2-40B4-BE49-F238E27FC236}">
                  <a16:creationId xmlns:a16="http://schemas.microsoft.com/office/drawing/2014/main" xmlns="" id="{4D71DDA1-40CA-4D5A-9478-DA78FCE1DED3}"/>
                </a:ext>
              </a:extLst>
            </p:cNvPr>
            <p:cNvPicPr>
              <a:picLocks noChangeAspect="1" noChangeArrowheads="1"/>
            </p:cNvPicPr>
            <p:nvPr/>
          </p:nvPicPr>
          <p:blipFill>
            <a:blip r:embed="rId4"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3" name="Picture 4">
              <a:extLst>
                <a:ext uri="{FF2B5EF4-FFF2-40B4-BE49-F238E27FC236}">
                  <a16:creationId xmlns:a16="http://schemas.microsoft.com/office/drawing/2014/main" xmlns="" id="{E25B9E59-A6CD-4D4B-9B8A-12C9D2280CF2}"/>
                </a:ext>
              </a:extLst>
            </p:cNvPr>
            <p:cNvPicPr>
              <a:picLocks noChangeAspect="1" noChangeArrowheads="1"/>
            </p:cNvPicPr>
            <p:nvPr/>
          </p:nvPicPr>
          <p:blipFill>
            <a:blip r:embed="rId5"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4" name="Picture 5" descr="Resultado de imagen para ecuador y sus regiones">
              <a:extLst>
                <a:ext uri="{FF2B5EF4-FFF2-40B4-BE49-F238E27FC236}">
                  <a16:creationId xmlns:a16="http://schemas.microsoft.com/office/drawing/2014/main" xmlns="" id="{A443ECAB-C00F-4DB4-A66E-8BC293BF706E}"/>
                </a:ext>
              </a:extLst>
            </p:cNvPr>
            <p:cNvPicPr>
              <a:picLocks noChangeAspect="1" noChangeArrowheads="1"/>
            </p:cNvPicPr>
            <p:nvPr/>
          </p:nvPicPr>
          <p:blipFill>
            <a:blip r:embed="rId6"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5" name="Picture 6" descr="Resultado de imagen para sierra ecuador">
              <a:extLst>
                <a:ext uri="{FF2B5EF4-FFF2-40B4-BE49-F238E27FC236}">
                  <a16:creationId xmlns:a16="http://schemas.microsoft.com/office/drawing/2014/main" xmlns="" id="{853331BF-C7D1-4D0E-9C36-567758B0D1A2}"/>
                </a:ext>
              </a:extLst>
            </p:cNvPr>
            <p:cNvPicPr>
              <a:picLocks noChangeAspect="1" noChangeArrowheads="1"/>
            </p:cNvPicPr>
            <p:nvPr/>
          </p:nvPicPr>
          <p:blipFill>
            <a:blip r:embed="rId7"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6" name="Picture 7" descr="Resultado de imagen para mitad del mundo">
              <a:extLst>
                <a:ext uri="{FF2B5EF4-FFF2-40B4-BE49-F238E27FC236}">
                  <a16:creationId xmlns:a16="http://schemas.microsoft.com/office/drawing/2014/main" xmlns="" id="{E098A338-E1CD-4344-A30A-3718E747939E}"/>
                </a:ext>
              </a:extLst>
            </p:cNvPr>
            <p:cNvPicPr>
              <a:picLocks noChangeAspect="1" noChangeArrowheads="1"/>
            </p:cNvPicPr>
            <p:nvPr/>
          </p:nvPicPr>
          <p:blipFill>
            <a:blip r:embed="rId8"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7" name="Picture 8" descr="Resultado de imagen para oriente ecuatoriano">
              <a:extLst>
                <a:ext uri="{FF2B5EF4-FFF2-40B4-BE49-F238E27FC236}">
                  <a16:creationId xmlns:a16="http://schemas.microsoft.com/office/drawing/2014/main" xmlns="" id="{BD03BA35-42A6-46F0-89A6-9A79F021B36E}"/>
                </a:ext>
              </a:extLst>
            </p:cNvPr>
            <p:cNvPicPr>
              <a:picLocks noChangeAspect="1" noChangeArrowheads="1"/>
            </p:cNvPicPr>
            <p:nvPr/>
          </p:nvPicPr>
          <p:blipFill>
            <a:blip r:embed="rId9"/>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8" name="Picture 9" descr="Resultado de imagen para oriente ecuatoriano">
              <a:extLst>
                <a:ext uri="{FF2B5EF4-FFF2-40B4-BE49-F238E27FC236}">
                  <a16:creationId xmlns:a16="http://schemas.microsoft.com/office/drawing/2014/main" xmlns="" id="{6A4B635D-3206-4E38-9278-C9B3FB8C5409}"/>
                </a:ext>
              </a:extLst>
            </p:cNvPr>
            <p:cNvPicPr>
              <a:picLocks noChangeAspect="1" noChangeArrowheads="1"/>
            </p:cNvPicPr>
            <p:nvPr/>
          </p:nvPicPr>
          <p:blipFill>
            <a:blip r:embed="rId10"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13694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6F4A39-9D08-4503-89CD-5B5DDFE3F268}"/>
              </a:ext>
            </a:extLst>
          </p:cNvPr>
          <p:cNvSpPr>
            <a:spLocks noGrp="1"/>
          </p:cNvSpPr>
          <p:nvPr>
            <p:ph type="title"/>
          </p:nvPr>
        </p:nvSpPr>
        <p:spPr>
          <a:xfrm>
            <a:off x="0" y="835272"/>
            <a:ext cx="12192000" cy="1102955"/>
          </a:xfrm>
        </p:spPr>
        <p:txBody>
          <a:bodyPr>
            <a:normAutofit fontScale="90000"/>
          </a:bodyPr>
          <a:lstStyle/>
          <a:p>
            <a:r>
              <a:rPr lang="es-ES_tradnl" sz="3400" b="1" dirty="0">
                <a:solidFill>
                  <a:schemeClr val="accent1">
                    <a:lumMod val="50000"/>
                  </a:schemeClr>
                </a:solidFill>
                <a:latin typeface="Calibri" pitchFamily="34" charset="0"/>
                <a:cs typeface="Arial Hebrew" charset="-79"/>
              </a:rPr>
              <a:t>PARTICIPACIÓN DE LA INVERSIÓN EXTRANJERA DIRECTA POR ACTIVIDAD </a:t>
            </a:r>
            <a:r>
              <a:rPr lang="es-ES_tradnl" sz="2800" b="1" dirty="0">
                <a:solidFill>
                  <a:schemeClr val="accent1">
                    <a:lumMod val="50000"/>
                  </a:schemeClr>
                </a:solidFill>
                <a:latin typeface="Calibri" pitchFamily="34" charset="0"/>
                <a:cs typeface="Arial Hebrew" charset="-79"/>
              </a:rPr>
              <a:t/>
            </a:r>
            <a:br>
              <a:rPr lang="es-ES_tradnl" sz="2800" b="1" dirty="0">
                <a:solidFill>
                  <a:schemeClr val="accent1">
                    <a:lumMod val="50000"/>
                  </a:schemeClr>
                </a:solidFill>
                <a:latin typeface="Calibri" pitchFamily="34" charset="0"/>
                <a:cs typeface="Arial Hebrew" charset="-79"/>
              </a:rPr>
            </a:br>
            <a:r>
              <a:rPr lang="es-ES_tradnl" sz="2800" b="1" dirty="0">
                <a:solidFill>
                  <a:schemeClr val="tx1">
                    <a:lumMod val="50000"/>
                    <a:lumOff val="50000"/>
                  </a:schemeClr>
                </a:solidFill>
                <a:latin typeface="Calibri" pitchFamily="34" charset="0"/>
                <a:cs typeface="Arial Hebrew" charset="-79"/>
              </a:rPr>
              <a:t>-Valores en porcentaje-</a:t>
            </a:r>
            <a:endParaRPr lang="es-MX" sz="2800" dirty="0"/>
          </a:p>
        </p:txBody>
      </p:sp>
      <p:sp>
        <p:nvSpPr>
          <p:cNvPr id="11" name="2 CuadroTexto">
            <a:extLst>
              <a:ext uri="{FF2B5EF4-FFF2-40B4-BE49-F238E27FC236}">
                <a16:creationId xmlns:a16="http://schemas.microsoft.com/office/drawing/2014/main" xmlns="" id="{8D5ADC0B-2DA0-41C6-B3CC-1937B1E004DB}"/>
              </a:ext>
            </a:extLst>
          </p:cNvPr>
          <p:cNvSpPr txBox="1"/>
          <p:nvPr/>
        </p:nvSpPr>
        <p:spPr>
          <a:xfrm>
            <a:off x="0" y="6411724"/>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a:t>
            </a:r>
          </a:p>
          <a:p>
            <a:pPr eaLnBrk="1" hangingPunct="1">
              <a:defRPr/>
            </a:pPr>
            <a:endParaRPr lang="es-ES" sz="100" dirty="0">
              <a:solidFill>
                <a:prstClr val="black"/>
              </a:solidFill>
            </a:endParaRPr>
          </a:p>
          <a:p>
            <a:pPr eaLnBrk="1" hangingPunct="1">
              <a:defRPr/>
            </a:pPr>
            <a:r>
              <a:rPr lang="es-ES" sz="1100" b="1" dirty="0">
                <a:solidFill>
                  <a:prstClr val="black"/>
                </a:solidFill>
              </a:rPr>
              <a:t>Elaborado por:  </a:t>
            </a:r>
            <a:r>
              <a:rPr lang="es-ES" sz="1100" dirty="0">
                <a:solidFill>
                  <a:prstClr val="black"/>
                </a:solidFill>
              </a:rPr>
              <a:t>CGEMPI</a:t>
            </a:r>
          </a:p>
        </p:txBody>
      </p:sp>
      <p:graphicFrame>
        <p:nvGraphicFramePr>
          <p:cNvPr id="7" name="Tabla 6">
            <a:extLst>
              <a:ext uri="{FF2B5EF4-FFF2-40B4-BE49-F238E27FC236}">
                <a16:creationId xmlns:a16="http://schemas.microsoft.com/office/drawing/2014/main" xmlns="" id="{021723F1-8AF7-4F89-A93E-BFD2A7E908E9}"/>
              </a:ext>
            </a:extLst>
          </p:cNvPr>
          <p:cNvGraphicFramePr>
            <a:graphicFrameLocks noGrp="1"/>
          </p:cNvGraphicFramePr>
          <p:nvPr>
            <p:extLst>
              <p:ext uri="{D42A27DB-BD31-4B8C-83A1-F6EECF244321}">
                <p14:modId xmlns:p14="http://schemas.microsoft.com/office/powerpoint/2010/main" val="3301755887"/>
              </p:ext>
            </p:extLst>
          </p:nvPr>
        </p:nvGraphicFramePr>
        <p:xfrm>
          <a:off x="334959" y="2122688"/>
          <a:ext cx="11293643" cy="3884295"/>
        </p:xfrm>
        <a:graphic>
          <a:graphicData uri="http://schemas.openxmlformats.org/drawingml/2006/table">
            <a:tbl>
              <a:tblPr>
                <a:tableStyleId>{5C22544A-7EE6-4342-B048-85BDC9FD1C3A}</a:tableStyleId>
              </a:tblPr>
              <a:tblGrid>
                <a:gridCol w="7708357">
                  <a:extLst>
                    <a:ext uri="{9D8B030D-6E8A-4147-A177-3AD203B41FA5}">
                      <a16:colId xmlns:a16="http://schemas.microsoft.com/office/drawing/2014/main" xmlns="" val="20000"/>
                    </a:ext>
                  </a:extLst>
                </a:gridCol>
                <a:gridCol w="1792643">
                  <a:extLst>
                    <a:ext uri="{9D8B030D-6E8A-4147-A177-3AD203B41FA5}">
                      <a16:colId xmlns:a16="http://schemas.microsoft.com/office/drawing/2014/main" xmlns="" val="20001"/>
                    </a:ext>
                  </a:extLst>
                </a:gridCol>
                <a:gridCol w="1792643">
                  <a:extLst>
                    <a:ext uri="{9D8B030D-6E8A-4147-A177-3AD203B41FA5}">
                      <a16:colId xmlns:a16="http://schemas.microsoft.com/office/drawing/2014/main" xmlns="" val="20002"/>
                    </a:ext>
                  </a:extLst>
                </a:gridCol>
              </a:tblGrid>
              <a:tr h="724916">
                <a:tc>
                  <a:txBody>
                    <a:bodyPr/>
                    <a:lstStyle/>
                    <a:p>
                      <a:pPr algn="ctr" fontAlgn="b"/>
                      <a:r>
                        <a:rPr lang="es-MX" sz="2400" b="1" u="none" strike="noStrike" dirty="0">
                          <a:solidFill>
                            <a:schemeClr val="bg1"/>
                          </a:solidFill>
                          <a:effectLst/>
                        </a:rPr>
                        <a:t> Actividad</a:t>
                      </a:r>
                      <a:endParaRPr lang="es-MX" sz="2400" b="1"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s-MX" sz="2400" b="1" u="none" strike="noStrike" dirty="0">
                          <a:solidFill>
                            <a:schemeClr val="bg1"/>
                          </a:solidFill>
                          <a:effectLst/>
                        </a:rPr>
                        <a:t>2017</a:t>
                      </a:r>
                      <a:endParaRPr lang="es-MX" sz="2400" b="1"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tc>
                  <a:txBody>
                    <a:bodyPr/>
                    <a:lstStyle/>
                    <a:p>
                      <a:pPr algn="ctr" fontAlgn="b"/>
                      <a:r>
                        <a:rPr lang="es-MX" sz="2400" b="1" u="none" strike="noStrike" dirty="0">
                          <a:solidFill>
                            <a:schemeClr val="bg1"/>
                          </a:solidFill>
                          <a:effectLst/>
                        </a:rPr>
                        <a:t> 2018 </a:t>
                      </a:r>
                    </a:p>
                    <a:p>
                      <a:pPr algn="ctr" fontAlgn="b"/>
                      <a:r>
                        <a:rPr lang="es-MX" sz="2400" b="1" u="none" strike="noStrike" dirty="0">
                          <a:solidFill>
                            <a:schemeClr val="bg1"/>
                          </a:solidFill>
                          <a:effectLst/>
                        </a:rPr>
                        <a:t>I Trimestre</a:t>
                      </a:r>
                      <a:endParaRPr lang="es-MX" sz="2400" b="1"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extLst>
                  <a:ext uri="{0D108BD9-81ED-4DB2-BD59-A6C34878D82A}">
                    <a16:rowId xmlns:a16="http://schemas.microsoft.com/office/drawing/2014/main" xmlns="" val="10000"/>
                  </a:ext>
                </a:extLst>
              </a:tr>
              <a:tr h="307483">
                <a:tc>
                  <a:txBody>
                    <a:bodyPr/>
                    <a:lstStyle/>
                    <a:p>
                      <a:pPr algn="l" fontAlgn="b"/>
                      <a:r>
                        <a:rPr lang="es-MX" sz="2000" u="none" strike="noStrike">
                          <a:effectLst/>
                        </a:rPr>
                        <a:t>Industria manufacturera</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i="0" u="none" strike="noStrike" dirty="0">
                          <a:solidFill>
                            <a:srgbClr val="000000"/>
                          </a:solidFill>
                          <a:effectLst/>
                          <a:latin typeface="Calibri" panose="020F0502020204030204" pitchFamily="34" charset="0"/>
                        </a:rPr>
                        <a:t>23,5%</a:t>
                      </a:r>
                    </a:p>
                  </a:txBody>
                  <a:tcPr marL="9525" marR="9525" marT="9525" marB="0" anchor="b"/>
                </a:tc>
                <a:tc>
                  <a:txBody>
                    <a:bodyPr/>
                    <a:lstStyle/>
                    <a:p>
                      <a:pPr algn="ctr" fontAlgn="b"/>
                      <a:r>
                        <a:rPr lang="es-MX" sz="2000" b="0" i="0" u="none" strike="noStrike">
                          <a:solidFill>
                            <a:srgbClr val="000000"/>
                          </a:solidFill>
                          <a:effectLst/>
                          <a:latin typeface="Calibri" panose="020F0502020204030204" pitchFamily="34" charset="0"/>
                        </a:rPr>
                        <a:t>10,9%</a:t>
                      </a:r>
                    </a:p>
                  </a:txBody>
                  <a:tcPr marL="9525" marR="9525" marT="9525" marB="0" anchor="b"/>
                </a:tc>
                <a:extLst>
                  <a:ext uri="{0D108BD9-81ED-4DB2-BD59-A6C34878D82A}">
                    <a16:rowId xmlns:a16="http://schemas.microsoft.com/office/drawing/2014/main" xmlns="" val="10001"/>
                  </a:ext>
                </a:extLst>
              </a:tr>
              <a:tr h="307483">
                <a:tc>
                  <a:txBody>
                    <a:bodyPr/>
                    <a:lstStyle/>
                    <a:p>
                      <a:pPr algn="l" fontAlgn="b"/>
                      <a:r>
                        <a:rPr lang="es-MX" sz="2000" u="none" strike="noStrike">
                          <a:effectLst/>
                        </a:rPr>
                        <a:t>Agricultura, silvicultura, caza y pesca</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i="0" u="none" strike="noStrike" dirty="0">
                          <a:solidFill>
                            <a:srgbClr val="000000"/>
                          </a:solidFill>
                          <a:effectLst/>
                          <a:latin typeface="Calibri" panose="020F0502020204030204" pitchFamily="34" charset="0"/>
                        </a:rPr>
                        <a:t>20,3%</a:t>
                      </a:r>
                    </a:p>
                  </a:txBody>
                  <a:tcPr marL="9525" marR="9525" marT="9525" marB="0" anchor="b"/>
                </a:tc>
                <a:tc>
                  <a:txBody>
                    <a:bodyPr/>
                    <a:lstStyle/>
                    <a:p>
                      <a:pPr algn="ctr" fontAlgn="b"/>
                      <a:r>
                        <a:rPr lang="es-MX" sz="2000" b="0" i="0" u="none" strike="noStrike">
                          <a:solidFill>
                            <a:srgbClr val="000000"/>
                          </a:solidFill>
                          <a:effectLst/>
                          <a:latin typeface="Calibri" panose="020F0502020204030204" pitchFamily="34" charset="0"/>
                        </a:rPr>
                        <a:t>4,2%</a:t>
                      </a:r>
                    </a:p>
                  </a:txBody>
                  <a:tcPr marL="9525" marR="9525" marT="9525" marB="0" anchor="b"/>
                </a:tc>
                <a:extLst>
                  <a:ext uri="{0D108BD9-81ED-4DB2-BD59-A6C34878D82A}">
                    <a16:rowId xmlns:a16="http://schemas.microsoft.com/office/drawing/2014/main" xmlns="" val="10002"/>
                  </a:ext>
                </a:extLst>
              </a:tr>
              <a:tr h="307483">
                <a:tc>
                  <a:txBody>
                    <a:bodyPr/>
                    <a:lstStyle/>
                    <a:p>
                      <a:pPr algn="l" fontAlgn="b"/>
                      <a:r>
                        <a:rPr lang="es-MX" sz="2000" u="none" strike="noStrike" dirty="0">
                          <a:effectLst/>
                        </a:rPr>
                        <a:t>Comercio</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i="0" u="none" strike="noStrike" dirty="0">
                          <a:solidFill>
                            <a:srgbClr val="000000"/>
                          </a:solidFill>
                          <a:effectLst/>
                          <a:latin typeface="Calibri" panose="020F0502020204030204" pitchFamily="34" charset="0"/>
                        </a:rPr>
                        <a:t>16,7%</a:t>
                      </a:r>
                    </a:p>
                  </a:txBody>
                  <a:tcPr marL="9525" marR="9525" marT="9525" marB="0" anchor="b"/>
                </a:tc>
                <a:tc>
                  <a:txBody>
                    <a:bodyPr/>
                    <a:lstStyle/>
                    <a:p>
                      <a:pPr algn="ctr" fontAlgn="b"/>
                      <a:r>
                        <a:rPr lang="es-MX" sz="2000" b="0" i="0" u="none" strike="noStrike">
                          <a:solidFill>
                            <a:srgbClr val="000000"/>
                          </a:solidFill>
                          <a:effectLst/>
                          <a:latin typeface="Calibri" panose="020F0502020204030204" pitchFamily="34" charset="0"/>
                        </a:rPr>
                        <a:t>9,8%</a:t>
                      </a:r>
                    </a:p>
                  </a:txBody>
                  <a:tcPr marL="9525" marR="9525" marT="9525" marB="0" anchor="b"/>
                </a:tc>
                <a:extLst>
                  <a:ext uri="{0D108BD9-81ED-4DB2-BD59-A6C34878D82A}">
                    <a16:rowId xmlns:a16="http://schemas.microsoft.com/office/drawing/2014/main" xmlns="" val="10003"/>
                  </a:ext>
                </a:extLst>
              </a:tr>
              <a:tr h="307483">
                <a:tc>
                  <a:txBody>
                    <a:bodyPr/>
                    <a:lstStyle/>
                    <a:p>
                      <a:pPr algn="l" fontAlgn="b"/>
                      <a:r>
                        <a:rPr lang="es-MX" sz="2000" u="none" strike="noStrike" dirty="0">
                          <a:effectLst/>
                        </a:rPr>
                        <a:t>Servicios prestados a las empresas</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i="0" u="none" strike="noStrike" dirty="0">
                          <a:solidFill>
                            <a:srgbClr val="000000"/>
                          </a:solidFill>
                          <a:effectLst/>
                          <a:latin typeface="Calibri" panose="020F0502020204030204" pitchFamily="34" charset="0"/>
                        </a:rPr>
                        <a:t>12,2%</a:t>
                      </a:r>
                    </a:p>
                  </a:txBody>
                  <a:tcPr marL="9525" marR="9525" marT="9525" marB="0" anchor="b"/>
                </a:tc>
                <a:tc>
                  <a:txBody>
                    <a:bodyPr/>
                    <a:lstStyle/>
                    <a:p>
                      <a:pPr algn="ctr" fontAlgn="b"/>
                      <a:r>
                        <a:rPr lang="es-MX" sz="2000" b="0" i="0" u="none" strike="noStrike">
                          <a:solidFill>
                            <a:srgbClr val="000000"/>
                          </a:solidFill>
                          <a:effectLst/>
                          <a:latin typeface="Calibri" panose="020F0502020204030204" pitchFamily="34" charset="0"/>
                        </a:rPr>
                        <a:t>13,3%</a:t>
                      </a:r>
                    </a:p>
                  </a:txBody>
                  <a:tcPr marL="9525" marR="9525" marT="9525" marB="0" anchor="b"/>
                </a:tc>
                <a:extLst>
                  <a:ext uri="{0D108BD9-81ED-4DB2-BD59-A6C34878D82A}">
                    <a16:rowId xmlns:a16="http://schemas.microsoft.com/office/drawing/2014/main" xmlns="" val="10004"/>
                  </a:ext>
                </a:extLst>
              </a:tr>
              <a:tr h="307483">
                <a:tc>
                  <a:txBody>
                    <a:bodyPr/>
                    <a:lstStyle/>
                    <a:p>
                      <a:pPr algn="l" fontAlgn="b"/>
                      <a:r>
                        <a:rPr lang="es-MX" sz="2000" u="none" strike="noStrike">
                          <a:effectLst/>
                        </a:rPr>
                        <a:t>Explotación de minas y canteras</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i="0" u="none" strike="noStrike">
                          <a:solidFill>
                            <a:srgbClr val="000000"/>
                          </a:solidFill>
                          <a:effectLst/>
                          <a:latin typeface="Calibri" panose="020F0502020204030204" pitchFamily="34" charset="0"/>
                        </a:rPr>
                        <a:t>10,6%</a:t>
                      </a:r>
                    </a:p>
                  </a:txBody>
                  <a:tcPr marL="9525" marR="9525" marT="9525" marB="0" anchor="b"/>
                </a:tc>
                <a:tc>
                  <a:txBody>
                    <a:bodyPr/>
                    <a:lstStyle/>
                    <a:p>
                      <a:pPr algn="ctr" fontAlgn="b"/>
                      <a:r>
                        <a:rPr lang="es-MX" sz="2000" b="0" i="0" u="none" strike="noStrike" dirty="0">
                          <a:solidFill>
                            <a:srgbClr val="000000"/>
                          </a:solidFill>
                          <a:effectLst/>
                          <a:latin typeface="Calibri" panose="020F0502020204030204" pitchFamily="34" charset="0"/>
                        </a:rPr>
                        <a:t>55,5%</a:t>
                      </a:r>
                    </a:p>
                  </a:txBody>
                  <a:tcPr marL="9525" marR="9525" marT="9525" marB="0" anchor="b"/>
                </a:tc>
                <a:extLst>
                  <a:ext uri="{0D108BD9-81ED-4DB2-BD59-A6C34878D82A}">
                    <a16:rowId xmlns:a16="http://schemas.microsoft.com/office/drawing/2014/main" xmlns="" val="10005"/>
                  </a:ext>
                </a:extLst>
              </a:tr>
              <a:tr h="307483">
                <a:tc>
                  <a:txBody>
                    <a:bodyPr/>
                    <a:lstStyle/>
                    <a:p>
                      <a:pPr algn="l" fontAlgn="b"/>
                      <a:r>
                        <a:rPr lang="es-MX" sz="2000" u="none" strike="noStrike">
                          <a:effectLst/>
                        </a:rPr>
                        <a:t>Construcción</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i="0" u="none" strike="noStrike">
                          <a:solidFill>
                            <a:srgbClr val="000000"/>
                          </a:solidFill>
                          <a:effectLst/>
                          <a:latin typeface="Calibri" panose="020F0502020204030204" pitchFamily="34" charset="0"/>
                        </a:rPr>
                        <a:t>9,2%</a:t>
                      </a:r>
                    </a:p>
                  </a:txBody>
                  <a:tcPr marL="9525" marR="9525" marT="9525" marB="0" anchor="b"/>
                </a:tc>
                <a:tc>
                  <a:txBody>
                    <a:bodyPr/>
                    <a:lstStyle/>
                    <a:p>
                      <a:pPr algn="ctr" fontAlgn="b"/>
                      <a:r>
                        <a:rPr lang="es-MX" sz="2000" b="0" i="0" u="none" strike="noStrike" dirty="0">
                          <a:solidFill>
                            <a:srgbClr val="000000"/>
                          </a:solidFill>
                          <a:effectLst/>
                          <a:latin typeface="Calibri" panose="020F0502020204030204" pitchFamily="34" charset="0"/>
                        </a:rPr>
                        <a:t>6,9%</a:t>
                      </a:r>
                    </a:p>
                  </a:txBody>
                  <a:tcPr marL="9525" marR="9525" marT="9525" marB="0" anchor="b"/>
                </a:tc>
                <a:extLst>
                  <a:ext uri="{0D108BD9-81ED-4DB2-BD59-A6C34878D82A}">
                    <a16:rowId xmlns:a16="http://schemas.microsoft.com/office/drawing/2014/main" xmlns="" val="10006"/>
                  </a:ext>
                </a:extLst>
              </a:tr>
              <a:tr h="307483">
                <a:tc>
                  <a:txBody>
                    <a:bodyPr/>
                    <a:lstStyle/>
                    <a:p>
                      <a:pPr algn="l" fontAlgn="b"/>
                      <a:r>
                        <a:rPr lang="es-MX" sz="2000" u="none" strike="noStrike">
                          <a:effectLst/>
                        </a:rPr>
                        <a:t>Transporte, almacenamiento y comunicaciones</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i="0" u="none" strike="noStrike">
                          <a:solidFill>
                            <a:srgbClr val="000000"/>
                          </a:solidFill>
                          <a:effectLst/>
                          <a:latin typeface="Calibri" panose="020F0502020204030204" pitchFamily="34" charset="0"/>
                        </a:rPr>
                        <a:t>7,8%</a:t>
                      </a:r>
                    </a:p>
                  </a:txBody>
                  <a:tcPr marL="9525" marR="9525" marT="9525" marB="0" anchor="b"/>
                </a:tc>
                <a:tc>
                  <a:txBody>
                    <a:bodyPr/>
                    <a:lstStyle/>
                    <a:p>
                      <a:pPr algn="ctr" fontAlgn="b"/>
                      <a:r>
                        <a:rPr lang="es-MX" sz="2000" b="0" i="0" u="none" strike="noStrike" dirty="0">
                          <a:solidFill>
                            <a:srgbClr val="000000"/>
                          </a:solidFill>
                          <a:effectLst/>
                          <a:latin typeface="Calibri" panose="020F0502020204030204" pitchFamily="34" charset="0"/>
                        </a:rPr>
                        <a:t>1,9%</a:t>
                      </a:r>
                    </a:p>
                  </a:txBody>
                  <a:tcPr marL="9525" marR="9525" marT="9525" marB="0" anchor="b"/>
                </a:tc>
                <a:extLst>
                  <a:ext uri="{0D108BD9-81ED-4DB2-BD59-A6C34878D82A}">
                    <a16:rowId xmlns:a16="http://schemas.microsoft.com/office/drawing/2014/main" xmlns="" val="10007"/>
                  </a:ext>
                </a:extLst>
              </a:tr>
              <a:tr h="307483">
                <a:tc>
                  <a:txBody>
                    <a:bodyPr/>
                    <a:lstStyle/>
                    <a:p>
                      <a:pPr algn="l" fontAlgn="b"/>
                      <a:r>
                        <a:rPr lang="es-MX" sz="2000" u="none" strike="noStrike" dirty="0">
                          <a:effectLst/>
                        </a:rPr>
                        <a:t>Electricidad, gas y agua</a:t>
                      </a:r>
                      <a:endParaRPr lang="es-MX"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i="0" u="none" strike="noStrike">
                          <a:solidFill>
                            <a:srgbClr val="000000"/>
                          </a:solidFill>
                          <a:effectLst/>
                          <a:latin typeface="Calibri" panose="020F0502020204030204" pitchFamily="34" charset="0"/>
                        </a:rPr>
                        <a:t>0,3%</a:t>
                      </a:r>
                    </a:p>
                  </a:txBody>
                  <a:tcPr marL="9525" marR="9525" marT="9525" marB="0" anchor="b"/>
                </a:tc>
                <a:tc>
                  <a:txBody>
                    <a:bodyPr/>
                    <a:lstStyle/>
                    <a:p>
                      <a:pPr algn="ctr" fontAlgn="b"/>
                      <a:r>
                        <a:rPr lang="es-MX" sz="2000" b="0" i="0" u="none" strike="noStrike" dirty="0">
                          <a:solidFill>
                            <a:srgbClr val="000000"/>
                          </a:solidFill>
                          <a:effectLst/>
                          <a:latin typeface="Calibri" panose="020F0502020204030204" pitchFamily="34" charset="0"/>
                        </a:rPr>
                        <a:t>-1,5%</a:t>
                      </a:r>
                    </a:p>
                  </a:txBody>
                  <a:tcPr marL="9525" marR="9525" marT="9525" marB="0" anchor="b"/>
                </a:tc>
                <a:extLst>
                  <a:ext uri="{0D108BD9-81ED-4DB2-BD59-A6C34878D82A}">
                    <a16:rowId xmlns:a16="http://schemas.microsoft.com/office/drawing/2014/main" xmlns="" val="10008"/>
                  </a:ext>
                </a:extLst>
              </a:tr>
              <a:tr h="307483">
                <a:tc>
                  <a:txBody>
                    <a:bodyPr/>
                    <a:lstStyle/>
                    <a:p>
                      <a:pPr algn="l" fontAlgn="b"/>
                      <a:r>
                        <a:rPr lang="es-MX" sz="2000" u="none" strike="noStrike">
                          <a:effectLst/>
                        </a:rPr>
                        <a:t>Servicios comunales, sociales y personales</a:t>
                      </a:r>
                      <a:endParaRPr lang="es-MX"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0" i="0" u="none" strike="noStrike">
                          <a:solidFill>
                            <a:srgbClr val="000000"/>
                          </a:solidFill>
                          <a:effectLst/>
                          <a:latin typeface="Calibri" panose="020F0502020204030204" pitchFamily="34" charset="0"/>
                        </a:rPr>
                        <a:t>-0,6%</a:t>
                      </a:r>
                    </a:p>
                  </a:txBody>
                  <a:tcPr marL="9525" marR="9525" marT="9525" marB="0" anchor="b"/>
                </a:tc>
                <a:tc>
                  <a:txBody>
                    <a:bodyPr/>
                    <a:lstStyle/>
                    <a:p>
                      <a:pPr algn="ctr" fontAlgn="b"/>
                      <a:r>
                        <a:rPr lang="es-MX" sz="2000" b="0" i="0" u="none" strike="noStrike" dirty="0">
                          <a:solidFill>
                            <a:srgbClr val="000000"/>
                          </a:solidFill>
                          <a:effectLst/>
                          <a:latin typeface="Calibri" panose="020F0502020204030204" pitchFamily="34" charset="0"/>
                        </a:rPr>
                        <a:t>-0,9%</a:t>
                      </a:r>
                    </a:p>
                  </a:txBody>
                  <a:tcPr marL="9525" marR="9525" marT="9525" marB="0" anchor="b"/>
                </a:tc>
                <a:extLst>
                  <a:ext uri="{0D108BD9-81ED-4DB2-BD59-A6C34878D82A}">
                    <a16:rowId xmlns:a16="http://schemas.microsoft.com/office/drawing/2014/main" xmlns="" val="10009"/>
                  </a:ext>
                </a:extLst>
              </a:tr>
              <a:tr h="307483">
                <a:tc>
                  <a:txBody>
                    <a:bodyPr/>
                    <a:lstStyle/>
                    <a:p>
                      <a:pPr algn="l" fontAlgn="b"/>
                      <a:r>
                        <a:rPr lang="es-MX" sz="2000" b="1" u="none" strike="noStrike" dirty="0">
                          <a:effectLst/>
                        </a:rPr>
                        <a:t>Total general (En millones de USD)</a:t>
                      </a:r>
                      <a:endParaRPr lang="es-MX"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1" u="none" strike="noStrike" dirty="0">
                          <a:effectLst/>
                        </a:rPr>
                        <a:t>612,0</a:t>
                      </a:r>
                      <a:endParaRPr lang="es-MX"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MX" sz="2000" b="1" u="none" strike="noStrike" dirty="0">
                          <a:effectLst/>
                        </a:rPr>
                        <a:t>223,6</a:t>
                      </a:r>
                      <a:endParaRPr lang="es-MX" sz="2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0010"/>
                  </a:ext>
                </a:extLst>
              </a:tr>
            </a:tbl>
          </a:graphicData>
        </a:graphic>
      </p:graphicFrame>
      <p:sp>
        <p:nvSpPr>
          <p:cNvPr id="3" name="Marcador de número de diapositiva 2">
            <a:extLst>
              <a:ext uri="{FF2B5EF4-FFF2-40B4-BE49-F238E27FC236}">
                <a16:creationId xmlns:a16="http://schemas.microsoft.com/office/drawing/2014/main" xmlns="" id="{CCFE34C5-4FEB-447C-87A4-3086A1722725}"/>
              </a:ext>
            </a:extLst>
          </p:cNvPr>
          <p:cNvSpPr>
            <a:spLocks noGrp="1"/>
          </p:cNvSpPr>
          <p:nvPr>
            <p:ph type="sldNum" sz="quarter" idx="12"/>
          </p:nvPr>
        </p:nvSpPr>
        <p:spPr/>
        <p:txBody>
          <a:bodyPr/>
          <a:lstStyle/>
          <a:p>
            <a:fld id="{B50FA0FA-4C5D-4AE1-9D0D-CCB04B6D5846}" type="slidenum">
              <a:rPr lang="es-MX" smtClean="0"/>
              <a:t>8</a:t>
            </a:fld>
            <a:endParaRPr lang="es-MX"/>
          </a:p>
        </p:txBody>
      </p:sp>
      <p:grpSp>
        <p:nvGrpSpPr>
          <p:cNvPr id="6" name="16 Grupo">
            <a:extLst>
              <a:ext uri="{FF2B5EF4-FFF2-40B4-BE49-F238E27FC236}">
                <a16:creationId xmlns:a16="http://schemas.microsoft.com/office/drawing/2014/main" xmlns="" id="{6A229284-B5F2-4F73-B889-8C0A2A205030}"/>
              </a:ext>
            </a:extLst>
          </p:cNvPr>
          <p:cNvGrpSpPr/>
          <p:nvPr/>
        </p:nvGrpSpPr>
        <p:grpSpPr>
          <a:xfrm>
            <a:off x="0" y="0"/>
            <a:ext cx="12161520" cy="731520"/>
            <a:chOff x="0" y="0"/>
            <a:chExt cx="17757741" cy="1588560"/>
          </a:xfrm>
        </p:grpSpPr>
        <p:pic>
          <p:nvPicPr>
            <p:cNvPr id="8" name="Picture 2" descr="Resultado de imagen para ecuador y sus regiones">
              <a:extLst>
                <a:ext uri="{FF2B5EF4-FFF2-40B4-BE49-F238E27FC236}">
                  <a16:creationId xmlns:a16="http://schemas.microsoft.com/office/drawing/2014/main" xmlns="" id="{E82D7DCB-DC9F-4B0F-A059-260B5C9EE319}"/>
                </a:ext>
              </a:extLst>
            </p:cNvPr>
            <p:cNvPicPr>
              <a:picLocks noChangeAspect="1" noChangeArrowheads="1"/>
            </p:cNvPicPr>
            <p:nvPr/>
          </p:nvPicPr>
          <p:blipFill>
            <a:blip r:embed="rId2"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9" name="Picture 3" descr="Imagen relacionada">
              <a:extLst>
                <a:ext uri="{FF2B5EF4-FFF2-40B4-BE49-F238E27FC236}">
                  <a16:creationId xmlns:a16="http://schemas.microsoft.com/office/drawing/2014/main" xmlns="" id="{B9C9DA8B-2020-4517-902A-2C2610986C61}"/>
                </a:ext>
              </a:extLst>
            </p:cNvPr>
            <p:cNvPicPr>
              <a:picLocks noChangeAspect="1" noChangeArrowheads="1"/>
            </p:cNvPicPr>
            <p:nvPr/>
          </p:nvPicPr>
          <p:blipFill>
            <a:blip r:embed="rId3"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xmlns="" id="{1C424070-A301-4FFC-8069-EFB0D70D564D}"/>
                </a:ext>
              </a:extLst>
            </p:cNvPr>
            <p:cNvPicPr>
              <a:picLocks noChangeAspect="1" noChangeArrowheads="1"/>
            </p:cNvPicPr>
            <p:nvPr/>
          </p:nvPicPr>
          <p:blipFill>
            <a:blip r:embed="rId4"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2" name="Picture 5" descr="Resultado de imagen para ecuador y sus regiones">
              <a:extLst>
                <a:ext uri="{FF2B5EF4-FFF2-40B4-BE49-F238E27FC236}">
                  <a16:creationId xmlns:a16="http://schemas.microsoft.com/office/drawing/2014/main" xmlns="" id="{651F1D82-3D26-4C52-943C-E48161C75CA4}"/>
                </a:ext>
              </a:extLst>
            </p:cNvPr>
            <p:cNvPicPr>
              <a:picLocks noChangeAspect="1" noChangeArrowheads="1"/>
            </p:cNvPicPr>
            <p:nvPr/>
          </p:nvPicPr>
          <p:blipFill>
            <a:blip r:embed="rId5"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3" name="Picture 6" descr="Resultado de imagen para sierra ecuador">
              <a:extLst>
                <a:ext uri="{FF2B5EF4-FFF2-40B4-BE49-F238E27FC236}">
                  <a16:creationId xmlns:a16="http://schemas.microsoft.com/office/drawing/2014/main" xmlns="" id="{D2B98DF9-BE8A-48C1-8FFA-E0189584D5D4}"/>
                </a:ext>
              </a:extLst>
            </p:cNvPr>
            <p:cNvPicPr>
              <a:picLocks noChangeAspect="1" noChangeArrowheads="1"/>
            </p:cNvPicPr>
            <p:nvPr/>
          </p:nvPicPr>
          <p:blipFill>
            <a:blip r:embed="rId6"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4" name="Picture 7" descr="Resultado de imagen para mitad del mundo">
              <a:extLst>
                <a:ext uri="{FF2B5EF4-FFF2-40B4-BE49-F238E27FC236}">
                  <a16:creationId xmlns:a16="http://schemas.microsoft.com/office/drawing/2014/main" xmlns="" id="{F07297E5-1F95-4CF9-BA47-C30E50D62A89}"/>
                </a:ext>
              </a:extLst>
            </p:cNvPr>
            <p:cNvPicPr>
              <a:picLocks noChangeAspect="1" noChangeArrowheads="1"/>
            </p:cNvPicPr>
            <p:nvPr/>
          </p:nvPicPr>
          <p:blipFill>
            <a:blip r:embed="rId7"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5" name="Picture 8" descr="Resultado de imagen para oriente ecuatoriano">
              <a:extLst>
                <a:ext uri="{FF2B5EF4-FFF2-40B4-BE49-F238E27FC236}">
                  <a16:creationId xmlns:a16="http://schemas.microsoft.com/office/drawing/2014/main" xmlns="" id="{43412C31-FF63-48A7-8482-04498D617A1C}"/>
                </a:ext>
              </a:extLst>
            </p:cNvPr>
            <p:cNvPicPr>
              <a:picLocks noChangeAspect="1" noChangeArrowheads="1"/>
            </p:cNvPicPr>
            <p:nvPr/>
          </p:nvPicPr>
          <p:blipFill>
            <a:blip r:embed="rId8"/>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6" name="Picture 9" descr="Resultado de imagen para oriente ecuatoriano">
              <a:extLst>
                <a:ext uri="{FF2B5EF4-FFF2-40B4-BE49-F238E27FC236}">
                  <a16:creationId xmlns:a16="http://schemas.microsoft.com/office/drawing/2014/main" xmlns="" id="{1BFBB838-1295-49C5-84AA-650C3542F959}"/>
                </a:ext>
              </a:extLst>
            </p:cNvPr>
            <p:cNvPicPr>
              <a:picLocks noChangeAspect="1" noChangeArrowheads="1"/>
            </p:cNvPicPr>
            <p:nvPr/>
          </p:nvPicPr>
          <p:blipFill>
            <a:blip r:embed="rId9"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83929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6F4A39-9D08-4503-89CD-5B5DDFE3F268}"/>
              </a:ext>
            </a:extLst>
          </p:cNvPr>
          <p:cNvSpPr>
            <a:spLocks noGrp="1"/>
          </p:cNvSpPr>
          <p:nvPr>
            <p:ph type="title"/>
          </p:nvPr>
        </p:nvSpPr>
        <p:spPr>
          <a:xfrm>
            <a:off x="0" y="819894"/>
            <a:ext cx="12192000" cy="1102955"/>
          </a:xfrm>
        </p:spPr>
        <p:txBody>
          <a:bodyPr>
            <a:normAutofit fontScale="90000"/>
          </a:bodyPr>
          <a:lstStyle/>
          <a:p>
            <a:r>
              <a:rPr lang="es-EC" sz="3600" b="1" dirty="0">
                <a:solidFill>
                  <a:schemeClr val="accent1">
                    <a:lumMod val="50000"/>
                  </a:schemeClr>
                </a:solidFill>
                <a:latin typeface="Calibri" pitchFamily="34" charset="0"/>
                <a:cs typeface="Arial Hebrew" charset="-79"/>
              </a:rPr>
              <a:t>PRINCIPALES PAÍSES QUE INVIRTIERON EN ECUADOR EN EL AÑO 2017 </a:t>
            </a:r>
            <a:r>
              <a:rPr lang="es-EC" sz="4000" b="1" dirty="0"/>
              <a:t/>
            </a:r>
            <a:br>
              <a:rPr lang="es-EC" sz="4000" b="1" dirty="0"/>
            </a:br>
            <a:r>
              <a:rPr lang="es-ES_tradnl" sz="3300" b="1" dirty="0">
                <a:solidFill>
                  <a:schemeClr val="tx1">
                    <a:lumMod val="50000"/>
                    <a:lumOff val="50000"/>
                  </a:schemeClr>
                </a:solidFill>
                <a:latin typeface="Calibri" pitchFamily="34" charset="0"/>
                <a:cs typeface="Arial Hebrew" charset="-79"/>
              </a:rPr>
              <a:t>-Millones de USD-</a:t>
            </a:r>
            <a:endParaRPr lang="es-MX" sz="3300" dirty="0"/>
          </a:p>
        </p:txBody>
      </p:sp>
      <p:sp>
        <p:nvSpPr>
          <p:cNvPr id="6" name="2 CuadroTexto">
            <a:extLst>
              <a:ext uri="{FF2B5EF4-FFF2-40B4-BE49-F238E27FC236}">
                <a16:creationId xmlns:a16="http://schemas.microsoft.com/office/drawing/2014/main" xmlns="" id="{B8A47E60-572D-4E15-BC0E-CB81A380B231}"/>
              </a:ext>
            </a:extLst>
          </p:cNvPr>
          <p:cNvSpPr txBox="1"/>
          <p:nvPr/>
        </p:nvSpPr>
        <p:spPr>
          <a:xfrm>
            <a:off x="40466" y="6011378"/>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a:t>
            </a:r>
          </a:p>
          <a:p>
            <a:pPr eaLnBrk="1" hangingPunct="1">
              <a:defRPr/>
            </a:pPr>
            <a:endParaRPr lang="es-ES" sz="100" dirty="0">
              <a:solidFill>
                <a:prstClr val="black"/>
              </a:solidFill>
            </a:endParaRPr>
          </a:p>
          <a:p>
            <a:pPr eaLnBrk="1" hangingPunct="1">
              <a:defRPr/>
            </a:pPr>
            <a:r>
              <a:rPr lang="es-ES" sz="1100" b="1" dirty="0">
                <a:solidFill>
                  <a:prstClr val="black"/>
                </a:solidFill>
              </a:rPr>
              <a:t>Elaborado por: </a:t>
            </a:r>
            <a:r>
              <a:rPr lang="es-ES" sz="1100" dirty="0">
                <a:solidFill>
                  <a:prstClr val="black"/>
                </a:solidFill>
              </a:rPr>
              <a:t>CGEPMI </a:t>
            </a:r>
          </a:p>
        </p:txBody>
      </p:sp>
      <p:sp>
        <p:nvSpPr>
          <p:cNvPr id="8" name="2 CuadroTexto">
            <a:extLst>
              <a:ext uri="{FF2B5EF4-FFF2-40B4-BE49-F238E27FC236}">
                <a16:creationId xmlns:a16="http://schemas.microsoft.com/office/drawing/2014/main" xmlns="" id="{FC88E8BD-0E06-40A3-A7A7-5B7B51CAADA5}"/>
              </a:ext>
            </a:extLst>
          </p:cNvPr>
          <p:cNvSpPr txBox="1"/>
          <p:nvPr/>
        </p:nvSpPr>
        <p:spPr>
          <a:xfrm>
            <a:off x="0" y="6558958"/>
            <a:ext cx="10301258" cy="261610"/>
          </a:xfrm>
          <a:prstGeom prst="rect">
            <a:avLst/>
          </a:prstGeom>
          <a:noFill/>
        </p:spPr>
        <p:txBody>
          <a:bodyPr wrap="square">
            <a:spAutoFit/>
          </a:bodyPr>
          <a:lstStyle/>
          <a:p>
            <a:pPr eaLnBrk="1" hangingPunct="1">
              <a:defRPr/>
            </a:pPr>
            <a:r>
              <a:rPr lang="es-ES" sz="1100" b="1" dirty="0">
                <a:solidFill>
                  <a:prstClr val="black"/>
                </a:solidFill>
              </a:rPr>
              <a:t>Nota:  </a:t>
            </a:r>
            <a:r>
              <a:rPr lang="es-ES" sz="1100" dirty="0">
                <a:solidFill>
                  <a:prstClr val="black"/>
                </a:solidFill>
              </a:rPr>
              <a:t>El gráfico muestra el 98,9% de la inversión extranjera directa en el país USD 605,5 millones. El resto de  países representan el 1,1%  (USD 6,5 millones).</a:t>
            </a:r>
          </a:p>
        </p:txBody>
      </p:sp>
      <p:graphicFrame>
        <p:nvGraphicFramePr>
          <p:cNvPr id="9" name="6 Gráfico">
            <a:extLst>
              <a:ext uri="{FF2B5EF4-FFF2-40B4-BE49-F238E27FC236}">
                <a16:creationId xmlns:a16="http://schemas.microsoft.com/office/drawing/2014/main" xmlns="" id="{E8709919-F7AF-4FF0-8F71-F6D03A063CA7}"/>
              </a:ext>
            </a:extLst>
          </p:cNvPr>
          <p:cNvGraphicFramePr/>
          <p:nvPr>
            <p:extLst>
              <p:ext uri="{D42A27DB-BD31-4B8C-83A1-F6EECF244321}">
                <p14:modId xmlns:p14="http://schemas.microsoft.com/office/powerpoint/2010/main" val="3493974990"/>
              </p:ext>
            </p:extLst>
          </p:nvPr>
        </p:nvGraphicFramePr>
        <p:xfrm>
          <a:off x="852989" y="1722147"/>
          <a:ext cx="10630038" cy="4429193"/>
        </p:xfrm>
        <a:graphic>
          <a:graphicData uri="http://schemas.openxmlformats.org/drawingml/2006/chart">
            <c:chart xmlns:c="http://schemas.openxmlformats.org/drawingml/2006/chart" xmlns:r="http://schemas.openxmlformats.org/officeDocument/2006/relationships" r:id="rId2"/>
          </a:graphicData>
        </a:graphic>
      </p:graphicFrame>
      <p:sp>
        <p:nvSpPr>
          <p:cNvPr id="3" name="Marcador de número de diapositiva 2">
            <a:extLst>
              <a:ext uri="{FF2B5EF4-FFF2-40B4-BE49-F238E27FC236}">
                <a16:creationId xmlns:a16="http://schemas.microsoft.com/office/drawing/2014/main" xmlns="" id="{414165FE-E79F-4B0D-A8E5-4B27C5CCB435}"/>
              </a:ext>
            </a:extLst>
          </p:cNvPr>
          <p:cNvSpPr>
            <a:spLocks noGrp="1"/>
          </p:cNvSpPr>
          <p:nvPr>
            <p:ph type="sldNum" sz="quarter" idx="12"/>
          </p:nvPr>
        </p:nvSpPr>
        <p:spPr/>
        <p:txBody>
          <a:bodyPr/>
          <a:lstStyle/>
          <a:p>
            <a:fld id="{B50FA0FA-4C5D-4AE1-9D0D-CCB04B6D5846}" type="slidenum">
              <a:rPr lang="es-MX" smtClean="0"/>
              <a:t>9</a:t>
            </a:fld>
            <a:endParaRPr lang="es-MX"/>
          </a:p>
        </p:txBody>
      </p:sp>
      <p:grpSp>
        <p:nvGrpSpPr>
          <p:cNvPr id="7" name="16 Grupo">
            <a:extLst>
              <a:ext uri="{FF2B5EF4-FFF2-40B4-BE49-F238E27FC236}">
                <a16:creationId xmlns:a16="http://schemas.microsoft.com/office/drawing/2014/main" xmlns="" id="{3B70EEC9-2F76-4532-8E5F-5E13774F2F7C}"/>
              </a:ext>
            </a:extLst>
          </p:cNvPr>
          <p:cNvGrpSpPr/>
          <p:nvPr/>
        </p:nvGrpSpPr>
        <p:grpSpPr>
          <a:xfrm>
            <a:off x="0" y="0"/>
            <a:ext cx="12161520" cy="731520"/>
            <a:chOff x="0" y="0"/>
            <a:chExt cx="17757741" cy="1588560"/>
          </a:xfrm>
        </p:grpSpPr>
        <p:pic>
          <p:nvPicPr>
            <p:cNvPr id="10" name="Picture 2" descr="Resultado de imagen para ecuador y sus regiones">
              <a:extLst>
                <a:ext uri="{FF2B5EF4-FFF2-40B4-BE49-F238E27FC236}">
                  <a16:creationId xmlns:a16="http://schemas.microsoft.com/office/drawing/2014/main" xmlns="" id="{05B446A1-68EC-4DD7-993C-B73295CE8C58}"/>
                </a:ext>
              </a:extLst>
            </p:cNvPr>
            <p:cNvPicPr>
              <a:picLocks noChangeAspect="1" noChangeArrowheads="1"/>
            </p:cNvPicPr>
            <p:nvPr/>
          </p:nvPicPr>
          <p:blipFill>
            <a:blip r:embed="rId3" cstate="print"/>
            <a:srcRect/>
            <a:stretch>
              <a:fillRect/>
            </a:stretch>
          </p:blipFill>
          <p:spPr bwMode="auto">
            <a:xfrm>
              <a:off x="0" y="10585"/>
              <a:ext cx="2256614" cy="1552575"/>
            </a:xfrm>
            <a:prstGeom prst="rect">
              <a:avLst/>
            </a:prstGeom>
            <a:ln>
              <a:noFill/>
            </a:ln>
            <a:effectLst>
              <a:outerShdw blurRad="292100" dist="139700" dir="2700000" algn="tl" rotWithShape="0">
                <a:srgbClr val="333333">
                  <a:alpha val="65000"/>
                </a:srgbClr>
              </a:outerShdw>
            </a:effectLst>
          </p:spPr>
        </p:pic>
        <p:pic>
          <p:nvPicPr>
            <p:cNvPr id="11" name="Picture 3" descr="Imagen relacionada">
              <a:extLst>
                <a:ext uri="{FF2B5EF4-FFF2-40B4-BE49-F238E27FC236}">
                  <a16:creationId xmlns:a16="http://schemas.microsoft.com/office/drawing/2014/main" xmlns="" id="{0293B284-1AE7-45F3-AAB4-1C44F543B082}"/>
                </a:ext>
              </a:extLst>
            </p:cNvPr>
            <p:cNvPicPr>
              <a:picLocks noChangeAspect="1" noChangeArrowheads="1"/>
            </p:cNvPicPr>
            <p:nvPr/>
          </p:nvPicPr>
          <p:blipFill>
            <a:blip r:embed="rId4" cstate="print"/>
            <a:srcRect/>
            <a:stretch>
              <a:fillRect/>
            </a:stretch>
          </p:blipFill>
          <p:spPr bwMode="auto">
            <a:xfrm>
              <a:off x="2241518" y="9528"/>
              <a:ext cx="2271446" cy="1552574"/>
            </a:xfrm>
            <a:prstGeom prst="rect">
              <a:avLst/>
            </a:prstGeom>
            <a:ln>
              <a:noFill/>
            </a:ln>
            <a:effectLst>
              <a:outerShdw blurRad="292100" dist="139700" dir="2700000" algn="tl" rotWithShape="0">
                <a:srgbClr val="333333">
                  <a:alpha val="65000"/>
                </a:srgbClr>
              </a:outerShdw>
            </a:effectLst>
          </p:spPr>
        </p:pic>
        <p:pic>
          <p:nvPicPr>
            <p:cNvPr id="12" name="Picture 4">
              <a:extLst>
                <a:ext uri="{FF2B5EF4-FFF2-40B4-BE49-F238E27FC236}">
                  <a16:creationId xmlns:a16="http://schemas.microsoft.com/office/drawing/2014/main" xmlns="" id="{03CF51F9-CD4E-49BE-9774-7E802B124125}"/>
                </a:ext>
              </a:extLst>
            </p:cNvPr>
            <p:cNvPicPr>
              <a:picLocks noChangeAspect="1" noChangeArrowheads="1"/>
            </p:cNvPicPr>
            <p:nvPr/>
          </p:nvPicPr>
          <p:blipFill>
            <a:blip r:embed="rId5" cstate="print"/>
            <a:srcRect/>
            <a:stretch>
              <a:fillRect/>
            </a:stretch>
          </p:blipFill>
          <p:spPr bwMode="auto">
            <a:xfrm>
              <a:off x="4506352" y="8468"/>
              <a:ext cx="2318805" cy="1567541"/>
            </a:xfrm>
            <a:prstGeom prst="rect">
              <a:avLst/>
            </a:prstGeom>
            <a:ln>
              <a:noFill/>
            </a:ln>
            <a:effectLst>
              <a:outerShdw blurRad="292100" dist="139700" dir="2700000" algn="tl" rotWithShape="0">
                <a:srgbClr val="333333">
                  <a:alpha val="65000"/>
                </a:srgbClr>
              </a:outerShdw>
            </a:effectLst>
          </p:spPr>
        </p:pic>
        <p:pic>
          <p:nvPicPr>
            <p:cNvPr id="13" name="Picture 5" descr="Resultado de imagen para ecuador y sus regiones">
              <a:extLst>
                <a:ext uri="{FF2B5EF4-FFF2-40B4-BE49-F238E27FC236}">
                  <a16:creationId xmlns:a16="http://schemas.microsoft.com/office/drawing/2014/main" xmlns="" id="{20B7E17D-7ECF-4B9B-8DB7-A7FDB3417DC5}"/>
                </a:ext>
              </a:extLst>
            </p:cNvPr>
            <p:cNvPicPr>
              <a:picLocks noChangeAspect="1" noChangeArrowheads="1"/>
            </p:cNvPicPr>
            <p:nvPr/>
          </p:nvPicPr>
          <p:blipFill>
            <a:blip r:embed="rId6" cstate="print"/>
            <a:srcRect/>
            <a:stretch>
              <a:fillRect/>
            </a:stretch>
          </p:blipFill>
          <p:spPr bwMode="auto">
            <a:xfrm>
              <a:off x="6717209" y="6411"/>
              <a:ext cx="2289058" cy="1569449"/>
            </a:xfrm>
            <a:prstGeom prst="rect">
              <a:avLst/>
            </a:prstGeom>
            <a:ln>
              <a:noFill/>
            </a:ln>
            <a:effectLst>
              <a:outerShdw blurRad="292100" dist="139700" dir="2700000" algn="tl" rotWithShape="0">
                <a:srgbClr val="333333">
                  <a:alpha val="65000"/>
                </a:srgbClr>
              </a:outerShdw>
            </a:effectLst>
          </p:spPr>
        </p:pic>
        <p:pic>
          <p:nvPicPr>
            <p:cNvPr id="14" name="Picture 6" descr="Resultado de imagen para sierra ecuador">
              <a:extLst>
                <a:ext uri="{FF2B5EF4-FFF2-40B4-BE49-F238E27FC236}">
                  <a16:creationId xmlns:a16="http://schemas.microsoft.com/office/drawing/2014/main" xmlns="" id="{8240D6EC-3BFB-4BEB-A2C9-B772479EB7C9}"/>
                </a:ext>
              </a:extLst>
            </p:cNvPr>
            <p:cNvPicPr>
              <a:picLocks noChangeAspect="1" noChangeArrowheads="1"/>
            </p:cNvPicPr>
            <p:nvPr/>
          </p:nvPicPr>
          <p:blipFill>
            <a:blip r:embed="rId7" cstate="print"/>
            <a:srcRect/>
            <a:stretch>
              <a:fillRect/>
            </a:stretch>
          </p:blipFill>
          <p:spPr bwMode="auto">
            <a:xfrm>
              <a:off x="8899493" y="9528"/>
              <a:ext cx="2222500" cy="1566332"/>
            </a:xfrm>
            <a:prstGeom prst="rect">
              <a:avLst/>
            </a:prstGeom>
            <a:ln>
              <a:noFill/>
            </a:ln>
            <a:effectLst>
              <a:outerShdw blurRad="292100" dist="139700" dir="2700000" algn="tl" rotWithShape="0">
                <a:srgbClr val="333333">
                  <a:alpha val="65000"/>
                </a:srgbClr>
              </a:outerShdw>
            </a:effectLst>
          </p:spPr>
        </p:pic>
        <p:pic>
          <p:nvPicPr>
            <p:cNvPr id="15" name="Picture 7" descr="Resultado de imagen para mitad del mundo">
              <a:extLst>
                <a:ext uri="{FF2B5EF4-FFF2-40B4-BE49-F238E27FC236}">
                  <a16:creationId xmlns:a16="http://schemas.microsoft.com/office/drawing/2014/main" xmlns="" id="{6F3BF756-9D4F-425E-A611-BDE589F23054}"/>
                </a:ext>
              </a:extLst>
            </p:cNvPr>
            <p:cNvPicPr>
              <a:picLocks noChangeAspect="1" noChangeArrowheads="1"/>
            </p:cNvPicPr>
            <p:nvPr/>
          </p:nvPicPr>
          <p:blipFill>
            <a:blip r:embed="rId8" cstate="print"/>
            <a:srcRect/>
            <a:stretch>
              <a:fillRect/>
            </a:stretch>
          </p:blipFill>
          <p:spPr bwMode="auto">
            <a:xfrm>
              <a:off x="11069075" y="4282"/>
              <a:ext cx="2243667" cy="1582161"/>
            </a:xfrm>
            <a:prstGeom prst="rect">
              <a:avLst/>
            </a:prstGeom>
            <a:ln>
              <a:noFill/>
            </a:ln>
            <a:effectLst>
              <a:outerShdw blurRad="292100" dist="139700" dir="2700000" algn="tl" rotWithShape="0">
                <a:srgbClr val="333333">
                  <a:alpha val="65000"/>
                </a:srgbClr>
              </a:outerShdw>
            </a:effectLst>
          </p:spPr>
        </p:pic>
        <p:pic>
          <p:nvPicPr>
            <p:cNvPr id="16" name="Picture 8" descr="Resultado de imagen para oriente ecuatoriano">
              <a:extLst>
                <a:ext uri="{FF2B5EF4-FFF2-40B4-BE49-F238E27FC236}">
                  <a16:creationId xmlns:a16="http://schemas.microsoft.com/office/drawing/2014/main" xmlns="" id="{5143EFC5-1B4D-4ECF-A1CF-D1DDB2551F34}"/>
                </a:ext>
              </a:extLst>
            </p:cNvPr>
            <p:cNvPicPr>
              <a:picLocks noChangeAspect="1" noChangeArrowheads="1"/>
            </p:cNvPicPr>
            <p:nvPr/>
          </p:nvPicPr>
          <p:blipFill>
            <a:blip r:embed="rId9"/>
            <a:srcRect/>
            <a:stretch>
              <a:fillRect/>
            </a:stretch>
          </p:blipFill>
          <p:spPr bwMode="auto">
            <a:xfrm>
              <a:off x="13259825" y="0"/>
              <a:ext cx="2286000" cy="1587501"/>
            </a:xfrm>
            <a:prstGeom prst="rect">
              <a:avLst/>
            </a:prstGeom>
            <a:ln>
              <a:noFill/>
            </a:ln>
            <a:effectLst>
              <a:outerShdw blurRad="292100" dist="139700" dir="2700000" algn="tl" rotWithShape="0">
                <a:srgbClr val="333333">
                  <a:alpha val="65000"/>
                </a:srgbClr>
              </a:outerShdw>
            </a:effectLst>
          </p:spPr>
        </p:pic>
        <p:pic>
          <p:nvPicPr>
            <p:cNvPr id="17" name="Picture 9" descr="Resultado de imagen para oriente ecuatoriano">
              <a:extLst>
                <a:ext uri="{FF2B5EF4-FFF2-40B4-BE49-F238E27FC236}">
                  <a16:creationId xmlns:a16="http://schemas.microsoft.com/office/drawing/2014/main" xmlns="" id="{E2DBE811-3DE3-4049-86BC-C0361299EF2E}"/>
                </a:ext>
              </a:extLst>
            </p:cNvPr>
            <p:cNvPicPr>
              <a:picLocks noChangeAspect="1" noChangeArrowheads="1"/>
            </p:cNvPicPr>
            <p:nvPr/>
          </p:nvPicPr>
          <p:blipFill>
            <a:blip r:embed="rId10" cstate="print"/>
            <a:srcRect/>
            <a:stretch>
              <a:fillRect/>
            </a:stretch>
          </p:blipFill>
          <p:spPr bwMode="auto">
            <a:xfrm>
              <a:off x="15450574" y="1060"/>
              <a:ext cx="2307167" cy="15875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2540003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391</TotalTime>
  <Words>2570</Words>
  <Application>Microsoft Office PowerPoint</Application>
  <PresentationFormat>Panorámica</PresentationFormat>
  <Paragraphs>408</Paragraphs>
  <Slides>34</Slides>
  <Notes>7</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34</vt:i4>
      </vt:variant>
    </vt:vector>
  </HeadingPairs>
  <TitlesOfParts>
    <vt:vector size="49" baseType="lpstr">
      <vt:lpstr>FangSong</vt:lpstr>
      <vt:lpstr>Arial</vt:lpstr>
      <vt:lpstr>Arial Hebrew</vt:lpstr>
      <vt:lpstr>Arial Narrow</vt:lpstr>
      <vt:lpstr>Calibri</vt:lpstr>
      <vt:lpstr>Calibri Light</vt:lpstr>
      <vt:lpstr>Comic Sans MS</vt:lpstr>
      <vt:lpstr>Franklin Gothic Demi Cond</vt:lpstr>
      <vt:lpstr>Franklin Gothic Medium Cond</vt:lpstr>
      <vt:lpstr>Helvetica</vt:lpstr>
      <vt:lpstr>Helvetica Neue</vt:lpstr>
      <vt:lpstr>Helvetica Neue Light</vt:lpstr>
      <vt:lpstr>Times New Roman</vt:lpstr>
      <vt:lpstr>Wingdings</vt:lpstr>
      <vt:lpstr>Tema de Office</vt:lpstr>
      <vt:lpstr>Presentación de PowerPoint</vt:lpstr>
      <vt:lpstr>TEMAS A DESARROLLAR</vt:lpstr>
      <vt:lpstr>LOGROS DE LA POLÍTICA DE COMERCIO EXTERIOR</vt:lpstr>
      <vt:lpstr>LOGROS DE LA POLÍTICA DE COMERCIO EXTERIOR</vt:lpstr>
      <vt:lpstr>CRECIMIENTO ECONÓMICO Estimación al 2018</vt:lpstr>
      <vt:lpstr>CRECIMIENTO ECONÓMICO Ranking de economías según el PIB </vt:lpstr>
      <vt:lpstr>INVERSIÓN EXTRANJERA DIRECTA EN ECUADOR Millones de USD </vt:lpstr>
      <vt:lpstr>PARTICIPACIÓN DE LA INVERSIÓN EXTRANJERA DIRECTA POR ACTIVIDAD  -Valores en porcentaje-</vt:lpstr>
      <vt:lpstr>PRINCIPALES PAÍSES QUE INVIRTIERON EN ECUADOR EN EL AÑO 2017  -Millones de USD-</vt:lpstr>
      <vt:lpstr>Presentación de PowerPoint</vt:lpstr>
      <vt:lpstr>EXPORTACIONES  Evolución de exportaciones ecuatorianas -millones de USD-</vt:lpstr>
      <vt:lpstr>Presentación de PowerPoint</vt:lpstr>
      <vt:lpstr>EVOLUCIÓN DE LA POBREZA Y EXTREMA POBREZA POR INGRESOS (Nacional)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PROPUESTAS DEL GOBIERNO</vt:lpstr>
      <vt:lpstr>Propuestas del gobierno</vt:lpstr>
      <vt:lpstr>Resultados del Consejo Consultivo Productivo y Tributario</vt:lpstr>
      <vt:lpstr>POLÍTICA INDUSTRIAL DEL ECUADOR</vt:lpstr>
      <vt:lpstr>IMPACTOS DE LA POLÍTICA INDUSTRIAL 2018 - 2021</vt:lpstr>
      <vt:lpstr> ESTRATEGIA DE REACTIVACIÓN PRODUCTIVA FRONTERIZA  </vt:lpstr>
      <vt:lpstr>PROPUESTAS</vt:lpstr>
      <vt:lpstr>PROPUESTAS</vt:lpstr>
      <vt:lpstr>PROPUESTAS</vt:lpstr>
      <vt:lpstr>RESULTADOS ESPERADOS</vt:lpstr>
      <vt:lpstr>Ley Orgánica para el Fomento Productivo - Beneficios </vt:lpstr>
      <vt:lpstr>egarcia@mipro.gob.ec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 Angel Velasteguí Martínez</dc:creator>
  <cp:lastModifiedBy>Geovanna E. Espín Ruiz</cp:lastModifiedBy>
  <cp:revision>56</cp:revision>
  <dcterms:created xsi:type="dcterms:W3CDTF">2018-07-31T19:37:28Z</dcterms:created>
  <dcterms:modified xsi:type="dcterms:W3CDTF">2018-08-30T19:56:08Z</dcterms:modified>
</cp:coreProperties>
</file>